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3" r:id="rId3"/>
    <p:sldId id="270" r:id="rId4"/>
    <p:sldId id="306" r:id="rId5"/>
    <p:sldId id="353" r:id="rId6"/>
    <p:sldId id="334" r:id="rId7"/>
    <p:sldId id="335" r:id="rId8"/>
    <p:sldId id="331" r:id="rId9"/>
    <p:sldId id="275" r:id="rId10"/>
    <p:sldId id="272" r:id="rId11"/>
    <p:sldId id="340" r:id="rId12"/>
    <p:sldId id="308" r:id="rId13"/>
    <p:sldId id="341" r:id="rId14"/>
    <p:sldId id="299" r:id="rId15"/>
    <p:sldId id="342" r:id="rId16"/>
    <p:sldId id="300" r:id="rId17"/>
    <p:sldId id="344" r:id="rId18"/>
    <p:sldId id="314" r:id="rId19"/>
    <p:sldId id="316" r:id="rId20"/>
    <p:sldId id="317" r:id="rId21"/>
    <p:sldId id="318" r:id="rId22"/>
    <p:sldId id="319" r:id="rId23"/>
    <p:sldId id="264" r:id="rId24"/>
    <p:sldId id="354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A1"/>
    <a:srgbClr val="00FDFF"/>
    <a:srgbClr val="980000"/>
    <a:srgbClr val="B030A0"/>
    <a:srgbClr val="D783FF"/>
    <a:srgbClr val="7F7F7F"/>
    <a:srgbClr val="939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16602-10B7-7042-A60C-A2879FC25504}" v="3868" dt="2021-11-04T17:25:30.636"/>
    <p1510:client id="{A552FFBB-B90C-6A45-9BFC-3FAA5B9FE8B8}" v="1240" dt="2021-11-05T00:33:2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3181"/>
  </p:normalViewPr>
  <p:slideViewPr>
    <p:cSldViewPr snapToGrid="0">
      <p:cViewPr varScale="1">
        <p:scale>
          <a:sx n="93" d="100"/>
          <a:sy n="93" d="100"/>
        </p:scale>
        <p:origin x="10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5541-F15E-6B45-A397-114B95E1B28E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31D3-053B-2449-AB26-2E41202F7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47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0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8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55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431D3-053B-2449-AB26-2E41202F7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FF88-A730-6E42-8A18-A87E5D57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BD139-D7F1-7D4D-9C08-E4BAEAE45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FB71-96B6-034D-95CA-23C32C86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0F8A0-9364-E745-93B5-30550A88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D287-C0B0-CC4C-8539-19FF24C3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B76D-C5E4-8748-BB41-8D76ED21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C7B6A-359C-B44B-B93F-6C9C3ADBE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F245-50A6-3A43-BA7A-807B06A4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2D1A-09EA-F243-81E5-AA33BDC3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1786-27BA-FE4C-A631-0C53B7C8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EFFF0-DC10-E749-AC61-62F2490DA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2A748-6587-1142-B501-9E526D34D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4FED-57A3-6343-996C-5F545A42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E50F-DDE0-7847-9BCF-9EF671A6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A2F4C-9714-5D45-AD90-96D2C804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2EA3-B690-2C4D-9DE1-87FF6195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98CE-539F-3C41-AFB2-7BA1321B0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D6B-AA8B-EF4C-9F71-DC138A91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9E3E-510C-0D48-A023-15F3E929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AD3E7-C250-5548-B2B6-A9BDB45D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2EE1-C0B5-8A4B-ACB5-30CEA605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E5F12-CD6F-F74E-A3EC-EA84C1C9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944E4-247C-7B4B-884E-4310AA01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DDADF-0611-4D4B-90C7-DE28EB5D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ADA0-36B7-3640-BE26-1A964B0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7E1A-B58E-9D42-958B-B2F3D522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E2FCF-4583-4C41-8D88-5BB7F6D1E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4FDFD-11B0-A749-B6BD-B563CC58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00A6B-327F-854E-8605-E5E7CE43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8CFB0-AF80-034D-9795-AA3C03F8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EA9B2-60BC-9B40-82C0-80961FBA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D11B-123C-0640-B7B3-E9DB4B5B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7E07-196D-844C-A00B-BC34B338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912A-568C-7A49-B54D-A7A70ABB0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C3E7B-B906-A244-A63B-71B3A864B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C6E8F-B29E-D24F-931E-FFE35784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8704C-0BC6-7544-99FD-619111A9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28C81-7F91-004F-9E6D-24F0CD9A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C6504-5E89-F74C-93D2-ED1EC9E3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E724-06AD-8041-BDE6-16ABDD2D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58F1C-9CD8-C444-B3A3-994AD909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91572-D215-0945-ACE6-ACF76597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0FC2A-FA2E-F542-B32A-F3F00689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9179-7BDD-9F41-8510-EE183DE3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E5360-F219-A742-9AA0-E78C9AD7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B156-C38C-D943-B8AD-B1C8E347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3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9388-FBA8-6847-8267-A7019C94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67A5-B29A-2D4B-8E4E-8FDF4B8D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1BF10-F77D-A64B-9735-DA04DC668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76587-3F29-9A44-9EC6-4F5BE804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61D09-5E28-1647-8DAE-B74DB3B7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B4978-F311-6848-AC2F-3F6F9696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D796-CE2D-7747-A605-51F96357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29764-5686-8949-96E5-50B5C66F4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BAD8D-4E61-FA40-BE55-E4BDF2E73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187F8-2D3E-F941-A191-45EAFC38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537BD-4B6D-9345-874F-D464AD8C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26524-E4AF-2B46-85BB-FBE2CDB8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F0958-D0B7-5D46-BC1A-DC80F481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F9B6-676E-C449-9A01-C0A69742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E5743-D83E-D54C-AFDD-DD3CC0AA1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99B4-5120-F04E-8A8B-A6D2C7DA3DAC}" type="datetimeFigureOut">
              <a:rPr lang="en-US" smtClean="0"/>
              <a:t>11/8/21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47F-55C6-5A40-AB87-1A7183089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7B7-43CA-4F42-85A5-31F650281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AB6-676C-8347-AE2A-39B7FD05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0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0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8942-B1F4-4447-A786-0925EAB47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2332"/>
            <a:ext cx="9144000" cy="2066607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Leveraging Service Meshes as a </a:t>
            </a:r>
            <a:b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New Network Layer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B6E82-6E90-7A47-807E-90A95500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031"/>
            <a:ext cx="9144000" cy="230663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>
                <a:latin typeface="Ubuntu" panose="020B0504030602030204" pitchFamily="34" charset="0"/>
                <a:ea typeface="+mj-ea"/>
                <a:cs typeface="+mj-cs"/>
              </a:rPr>
              <a:t>Sachin Ashok</a:t>
            </a:r>
            <a:r>
              <a:rPr lang="en-US" sz="2800">
                <a:latin typeface="Ubuntu Light" panose="020B0304030602030204" pitchFamily="34" charset="0"/>
                <a:ea typeface="+mj-ea"/>
                <a:cs typeface="+mj-cs"/>
              </a:rPr>
              <a:t>, P. Brighten Godfrey, Radhika Mittal</a:t>
            </a: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  <a:ea typeface="+mj-ea"/>
              <a:cs typeface="+mj-cs"/>
            </a:endParaRPr>
          </a:p>
          <a:p>
            <a:r>
              <a:rPr lang="en-US" sz="2800">
                <a:latin typeface="Ubuntu Light" panose="020B0304030602030204" pitchFamily="34" charset="0"/>
                <a:ea typeface="+mj-ea"/>
                <a:cs typeface="+mj-cs"/>
              </a:rPr>
              <a:t>University of Illinois at Urbana-Champaign</a:t>
            </a:r>
          </a:p>
          <a:p>
            <a:endParaRPr lang="en-US" sz="2800" dirty="0">
              <a:latin typeface="Ubuntu Light" panose="020B0304030602030204" pitchFamily="34" charset="0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8F8340-A2B5-1F43-9B0E-5C345F1F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0" y="5534297"/>
            <a:ext cx="3357880" cy="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1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D1B3-5AC7-C646-BEB0-9EFD6FB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New opportunities enabled by Service Meshes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4982AA-CAB8-F743-ADB2-21BA7BCC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Enhanced visibility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Better knowledge of application needs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Easier evolvability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Coordination with lower layers</a:t>
            </a:r>
          </a:p>
        </p:txBody>
      </p:sp>
    </p:spTree>
    <p:extLst>
      <p:ext uri="{BB962C8B-B14F-4D97-AF65-F5344CB8AC3E}">
        <p14:creationId xmlns:p14="http://schemas.microsoft.com/office/powerpoint/2010/main" val="276656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281C69-9457-8649-BA8B-958DA1FC0CBC}"/>
              </a:ext>
            </a:extLst>
          </p:cNvPr>
          <p:cNvSpPr/>
          <p:nvPr/>
        </p:nvSpPr>
        <p:spPr>
          <a:xfrm>
            <a:off x="7046477" y="4988637"/>
            <a:ext cx="2851343" cy="125942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buntu" panose="020B0504030602030204" pitchFamily="34" charset="0"/>
              </a:rPr>
              <a:t>Sidecar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18D7347-BDA1-5149-95A0-2D1561BA0ED3}"/>
              </a:ext>
            </a:extLst>
          </p:cNvPr>
          <p:cNvSpPr/>
          <p:nvPr/>
        </p:nvSpPr>
        <p:spPr>
          <a:xfrm>
            <a:off x="8210846" y="4764202"/>
            <a:ext cx="639411" cy="30581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buntu" panose="020B0504030602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2C3E9B7-798D-F446-A2A5-E73E61C3A1C5}"/>
              </a:ext>
            </a:extLst>
          </p:cNvPr>
          <p:cNvSpPr/>
          <p:nvPr/>
        </p:nvSpPr>
        <p:spPr>
          <a:xfrm>
            <a:off x="10152932" y="5445030"/>
            <a:ext cx="639411" cy="30581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buntu" panose="020B05040306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24C39D-1C3C-8144-BECF-A17A644CAE30}"/>
              </a:ext>
            </a:extLst>
          </p:cNvPr>
          <p:cNvSpPr txBox="1"/>
          <p:nvPr/>
        </p:nvSpPr>
        <p:spPr>
          <a:xfrm>
            <a:off x="525963" y="4031399"/>
            <a:ext cx="350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Visibility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Network layer (IP) packet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8828BB6-65CD-0C48-92E0-BA15F411FB0F}"/>
              </a:ext>
            </a:extLst>
          </p:cNvPr>
          <p:cNvSpPr/>
          <p:nvPr/>
        </p:nvSpPr>
        <p:spPr>
          <a:xfrm>
            <a:off x="7046479" y="2727166"/>
            <a:ext cx="2851343" cy="191758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Gears with solid fill">
            <a:extLst>
              <a:ext uri="{FF2B5EF4-FFF2-40B4-BE49-F238E27FC236}">
                <a16:creationId xmlns:a16="http://schemas.microsoft.com/office/drawing/2014/main" id="{FB000B06-B418-184E-88D3-62895A1C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0922" y="2967194"/>
            <a:ext cx="1442456" cy="14424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80EB12-F03C-0E4B-9233-2A4EFCD6291F}"/>
              </a:ext>
            </a:extLst>
          </p:cNvPr>
          <p:cNvSpPr/>
          <p:nvPr/>
        </p:nvSpPr>
        <p:spPr>
          <a:xfrm>
            <a:off x="10176718" y="3897802"/>
            <a:ext cx="639411" cy="30581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buntu" panose="020B0504030602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33F095-1913-E24A-8D09-849117F6F08D}"/>
              </a:ext>
            </a:extLst>
          </p:cNvPr>
          <p:cNvSpPr/>
          <p:nvPr/>
        </p:nvSpPr>
        <p:spPr>
          <a:xfrm>
            <a:off x="10463220" y="4201781"/>
            <a:ext cx="639411" cy="30581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buntu" panose="020B0504030602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4ACC3A-66A6-4147-BF99-472DD4470C06}"/>
              </a:ext>
            </a:extLst>
          </p:cNvPr>
          <p:cNvSpPr/>
          <p:nvPr/>
        </p:nvSpPr>
        <p:spPr>
          <a:xfrm>
            <a:off x="10877807" y="4360576"/>
            <a:ext cx="639411" cy="30581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buntu" panose="020B0504030602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B3AE55-13E3-8243-9025-AD01261E7BE6}"/>
              </a:ext>
            </a:extLst>
          </p:cNvPr>
          <p:cNvSpPr/>
          <p:nvPr/>
        </p:nvSpPr>
        <p:spPr>
          <a:xfrm>
            <a:off x="8203971" y="412396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87AA91-A951-3E49-B1B0-4AC2F8460C25}"/>
              </a:ext>
            </a:extLst>
          </p:cNvPr>
          <p:cNvSpPr/>
          <p:nvPr/>
        </p:nvSpPr>
        <p:spPr>
          <a:xfrm>
            <a:off x="10161126" y="481151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Gears with solid fill">
            <a:extLst>
              <a:ext uri="{FF2B5EF4-FFF2-40B4-BE49-F238E27FC236}">
                <a16:creationId xmlns:a16="http://schemas.microsoft.com/office/drawing/2014/main" id="{928AC381-B11D-C44C-88CA-F4FF8CBBE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7574" y="4916022"/>
            <a:ext cx="431065" cy="431065"/>
          </a:xfrm>
          <a:prstGeom prst="rect">
            <a:avLst/>
          </a:prstGeom>
        </p:spPr>
      </p:pic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8A925276-2E79-EE49-9D84-71D8F20F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85583" y="4228473"/>
            <a:ext cx="457200" cy="4572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4CC4CE-70B3-D646-9540-A94ED018427F}"/>
              </a:ext>
            </a:extLst>
          </p:cNvPr>
          <p:cNvSpPr/>
          <p:nvPr/>
        </p:nvSpPr>
        <p:spPr>
          <a:xfrm>
            <a:off x="10162251" y="325896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6694A9AE-9C92-634D-9A04-A939F9345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1439" y="3363471"/>
            <a:ext cx="457200" cy="4572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9F035F-1599-E541-A9D5-16300EF48347}"/>
              </a:ext>
            </a:extLst>
          </p:cNvPr>
          <p:cNvSpPr/>
          <p:nvPr/>
        </p:nvSpPr>
        <p:spPr>
          <a:xfrm>
            <a:off x="10469786" y="3554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145F2B27-7AA0-C540-BD06-8174DF883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8974" y="3658693"/>
            <a:ext cx="457200" cy="457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9EE503-F6F3-054C-B070-5A4D7E4F5CC8}"/>
              </a:ext>
            </a:extLst>
          </p:cNvPr>
          <p:cNvSpPr/>
          <p:nvPr/>
        </p:nvSpPr>
        <p:spPr>
          <a:xfrm>
            <a:off x="10869800" y="373551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3547FF91-42A5-E94C-B966-3BA12450D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1239" y="3827159"/>
            <a:ext cx="457200" cy="457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E8B29C-BBC4-CB47-AF0A-14942D12D892}"/>
              </a:ext>
            </a:extLst>
          </p:cNvPr>
          <p:cNvSpPr/>
          <p:nvPr/>
        </p:nvSpPr>
        <p:spPr>
          <a:xfrm>
            <a:off x="10063963" y="3156743"/>
            <a:ext cx="1602074" cy="154795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8584CDD5-1A23-B047-A0A6-D1A288EE409E}"/>
              </a:ext>
            </a:extLst>
          </p:cNvPr>
          <p:cNvCxnSpPr>
            <a:cxnSpLocks/>
          </p:cNvCxnSpPr>
          <p:nvPr/>
        </p:nvCxnSpPr>
        <p:spPr>
          <a:xfrm rot="10800000">
            <a:off x="8872164" y="4935401"/>
            <a:ext cx="1315276" cy="67979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67E6CC40-C8A7-3A4C-968A-D1EBD8172D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2164" y="4049478"/>
            <a:ext cx="1243082" cy="88592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3732B685-2E7E-5147-91C6-B6F70897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Enhanced Visibility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E2271E-0DB2-D846-B06B-24DA04F19233}"/>
              </a:ext>
            </a:extLst>
          </p:cNvPr>
          <p:cNvSpPr txBox="1"/>
          <p:nvPr/>
        </p:nvSpPr>
        <p:spPr>
          <a:xfrm>
            <a:off x="4015745" y="3716723"/>
            <a:ext cx="203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HTTP request</a:t>
            </a:r>
          </a:p>
        </p:txBody>
      </p:sp>
      <p:pic>
        <p:nvPicPr>
          <p:cNvPr id="31" name="Graphic 30" descr="Magnifying glass with solid fill">
            <a:extLst>
              <a:ext uri="{FF2B5EF4-FFF2-40B4-BE49-F238E27FC236}">
                <a16:creationId xmlns:a16="http://schemas.microsoft.com/office/drawing/2014/main" id="{9FC52105-848F-FD41-A5D5-AC9E33CFC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4108" y="4157032"/>
            <a:ext cx="965431" cy="965431"/>
          </a:xfrm>
          <a:prstGeom prst="rect">
            <a:avLst/>
          </a:prstGeom>
        </p:spPr>
      </p:pic>
      <p:pic>
        <p:nvPicPr>
          <p:cNvPr id="32" name="Graphic 31" descr="Magnifying glass with solid fill">
            <a:extLst>
              <a:ext uri="{FF2B5EF4-FFF2-40B4-BE49-F238E27FC236}">
                <a16:creationId xmlns:a16="http://schemas.microsoft.com/office/drawing/2014/main" id="{E2862141-B78E-0C49-9194-9F6BDADC2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6165" y="3151423"/>
            <a:ext cx="512650" cy="512650"/>
          </a:xfrm>
          <a:prstGeom prst="rect">
            <a:avLst/>
          </a:prstGeom>
        </p:spPr>
      </p:pic>
      <p:pic>
        <p:nvPicPr>
          <p:cNvPr id="33" name="Graphic 32" descr="Magnifying glass with solid fill">
            <a:extLst>
              <a:ext uri="{FF2B5EF4-FFF2-40B4-BE49-F238E27FC236}">
                <a16:creationId xmlns:a16="http://schemas.microsoft.com/office/drawing/2014/main" id="{10218AFC-1000-7B40-845F-75F3B80474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2935" y="2883529"/>
            <a:ext cx="744029" cy="7440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77C8748-5A86-3344-82CF-18B374C5736F}"/>
              </a:ext>
            </a:extLst>
          </p:cNvPr>
          <p:cNvSpPr txBox="1"/>
          <p:nvPr/>
        </p:nvSpPr>
        <p:spPr>
          <a:xfrm>
            <a:off x="500616" y="2632557"/>
            <a:ext cx="350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Visibility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Internal app-level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API call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ACA80-9A29-3C43-87A6-D73050F7F6C5}"/>
              </a:ext>
            </a:extLst>
          </p:cNvPr>
          <p:cNvSpPr txBox="1"/>
          <p:nvPr/>
        </p:nvSpPr>
        <p:spPr>
          <a:xfrm>
            <a:off x="525963" y="5122464"/>
            <a:ext cx="4606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Enhanced visibility is useful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Troubleshooting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Root cause analysis</a:t>
            </a:r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605EE27F-DA71-9849-8300-FFCF213B75DE}"/>
              </a:ext>
            </a:extLst>
          </p:cNvPr>
          <p:cNvSpPr/>
          <p:nvPr/>
        </p:nvSpPr>
        <p:spPr>
          <a:xfrm>
            <a:off x="1691120" y="3789613"/>
            <a:ext cx="274320" cy="274320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5C6804-F3CF-594A-B4C7-6EBEC38A2DE0}"/>
              </a:ext>
            </a:extLst>
          </p:cNvPr>
          <p:cNvCxnSpPr>
            <a:cxnSpLocks/>
          </p:cNvCxnSpPr>
          <p:nvPr/>
        </p:nvCxnSpPr>
        <p:spPr>
          <a:xfrm>
            <a:off x="8518526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028510-D69E-684A-9C11-6B01E7990D33}"/>
              </a:ext>
            </a:extLst>
          </p:cNvPr>
          <p:cNvCxnSpPr>
            <a:cxnSpLocks/>
          </p:cNvCxnSpPr>
          <p:nvPr/>
        </p:nvCxnSpPr>
        <p:spPr>
          <a:xfrm>
            <a:off x="6369740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138 -0.1375 " pathEditMode="relative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138 -0.1375 " pathEditMode="relative" ptsTypes="AA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138 -0.1375 " pathEditMode="relative" ptsTypes="AA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9" grpId="0" animBg="1"/>
      <p:bldP spid="22" grpId="0" animBg="1"/>
      <p:bldP spid="22" grpId="1" animBg="1"/>
      <p:bldP spid="7" grpId="0" animBg="1"/>
      <p:bldP spid="30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D1B3-5AC7-C646-BEB0-9EFD6FB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New opportunities enabled by Service Meshes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4982AA-CAB8-F743-ADB2-21BA7BCC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Enhanced visibility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Better knowledge of application needs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Easier evolvability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Coordination with lower layers</a:t>
            </a:r>
          </a:p>
        </p:txBody>
      </p:sp>
    </p:spTree>
    <p:extLst>
      <p:ext uri="{BB962C8B-B14F-4D97-AF65-F5344CB8AC3E}">
        <p14:creationId xmlns:p14="http://schemas.microsoft.com/office/powerpoint/2010/main" val="407515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D335E29-CE1E-844B-B857-58BF847ADF59}"/>
              </a:ext>
            </a:extLst>
          </p:cNvPr>
          <p:cNvSpPr/>
          <p:nvPr/>
        </p:nvSpPr>
        <p:spPr>
          <a:xfrm>
            <a:off x="6160207" y="3855882"/>
            <a:ext cx="2550691" cy="387191"/>
          </a:xfrm>
          <a:prstGeom prst="rect">
            <a:avLst/>
          </a:prstGeom>
          <a:solidFill>
            <a:srgbClr val="00B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B04389-671B-7546-9020-FE6C46F3C688}"/>
              </a:ext>
            </a:extLst>
          </p:cNvPr>
          <p:cNvSpPr/>
          <p:nvPr/>
        </p:nvSpPr>
        <p:spPr>
          <a:xfrm>
            <a:off x="6010160" y="1967002"/>
            <a:ext cx="2851343" cy="191758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D04BBF00-B4B4-1644-99B0-C4926289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603" y="2207030"/>
            <a:ext cx="1442456" cy="144245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675148-61EC-DF43-9768-B0BE480193C7}"/>
              </a:ext>
            </a:extLst>
          </p:cNvPr>
          <p:cNvSpPr/>
          <p:nvPr/>
        </p:nvSpPr>
        <p:spPr>
          <a:xfrm>
            <a:off x="6010158" y="4228473"/>
            <a:ext cx="2851343" cy="125942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buntu" panose="020B0504030602030204" pitchFamily="34" charset="0"/>
              </a:rPr>
              <a:t>Sidecar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467501-B87D-2B4F-B663-CFF10BE6155F}"/>
              </a:ext>
            </a:extLst>
          </p:cNvPr>
          <p:cNvSpPr/>
          <p:nvPr/>
        </p:nvSpPr>
        <p:spPr>
          <a:xfrm>
            <a:off x="10176718" y="38978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6C37F0-A492-8947-8A7C-F0F486FEE53C}"/>
              </a:ext>
            </a:extLst>
          </p:cNvPr>
          <p:cNvSpPr/>
          <p:nvPr/>
        </p:nvSpPr>
        <p:spPr>
          <a:xfrm>
            <a:off x="10463220" y="420178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2C9F24-8683-B240-8039-453C6F22DBE0}"/>
              </a:ext>
            </a:extLst>
          </p:cNvPr>
          <p:cNvSpPr/>
          <p:nvPr/>
        </p:nvSpPr>
        <p:spPr>
          <a:xfrm>
            <a:off x="10877807" y="4360576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E3D6E5-7488-CA44-926D-BB86385BA481}"/>
              </a:ext>
            </a:extLst>
          </p:cNvPr>
          <p:cNvSpPr/>
          <p:nvPr/>
        </p:nvSpPr>
        <p:spPr>
          <a:xfrm>
            <a:off x="10161126" y="481151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Gears with solid fill">
            <a:extLst>
              <a:ext uri="{FF2B5EF4-FFF2-40B4-BE49-F238E27FC236}">
                <a16:creationId xmlns:a16="http://schemas.microsoft.com/office/drawing/2014/main" id="{FB5F7568-16B0-0D49-B473-6F9E91F62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7574" y="4916022"/>
            <a:ext cx="431065" cy="43106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B373AA-4B0A-164A-8AFA-55669FFA5044}"/>
              </a:ext>
            </a:extLst>
          </p:cNvPr>
          <p:cNvSpPr/>
          <p:nvPr/>
        </p:nvSpPr>
        <p:spPr>
          <a:xfrm>
            <a:off x="10162251" y="325896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97720F52-47F3-2B44-A894-16697FFAD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439" y="3363471"/>
            <a:ext cx="457200" cy="4572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3A2DD0-91C7-E242-8742-518C5530A80D}"/>
              </a:ext>
            </a:extLst>
          </p:cNvPr>
          <p:cNvSpPr/>
          <p:nvPr/>
        </p:nvSpPr>
        <p:spPr>
          <a:xfrm>
            <a:off x="10469786" y="3554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Database with solid fill">
            <a:extLst>
              <a:ext uri="{FF2B5EF4-FFF2-40B4-BE49-F238E27FC236}">
                <a16:creationId xmlns:a16="http://schemas.microsoft.com/office/drawing/2014/main" id="{BA399E9E-3837-A744-8055-B8AE6D7EA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974" y="3658693"/>
            <a:ext cx="457200" cy="4572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FF017C0-C349-1844-9448-E45E3E4B562A}"/>
              </a:ext>
            </a:extLst>
          </p:cNvPr>
          <p:cNvSpPr/>
          <p:nvPr/>
        </p:nvSpPr>
        <p:spPr>
          <a:xfrm>
            <a:off x="10869800" y="373551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D8D334F9-AB40-5947-A58A-A5138DC01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1239" y="3827159"/>
            <a:ext cx="457200" cy="457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C23DF0-FC6F-AA46-86C2-65832BCDADE4}"/>
              </a:ext>
            </a:extLst>
          </p:cNvPr>
          <p:cNvSpPr/>
          <p:nvPr/>
        </p:nvSpPr>
        <p:spPr>
          <a:xfrm>
            <a:off x="10063963" y="3156743"/>
            <a:ext cx="1602074" cy="154795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ED944BA-C75D-D342-8524-83F14920CAFA}"/>
              </a:ext>
            </a:extLst>
          </p:cNvPr>
          <p:cNvCxnSpPr>
            <a:cxnSpLocks/>
          </p:cNvCxnSpPr>
          <p:nvPr/>
        </p:nvCxnSpPr>
        <p:spPr>
          <a:xfrm rot="10800000">
            <a:off x="8872164" y="4935401"/>
            <a:ext cx="1315276" cy="679793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189C59D-A7DB-C244-9F3B-1128482D8831}"/>
              </a:ext>
            </a:extLst>
          </p:cNvPr>
          <p:cNvSpPr/>
          <p:nvPr/>
        </p:nvSpPr>
        <p:spPr>
          <a:xfrm>
            <a:off x="10152932" y="5445030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5D57A808-2FB7-404C-8B43-A350EE9F40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2164" y="4049478"/>
            <a:ext cx="1243082" cy="8859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83AD0B-D6E1-8346-9105-FD702900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67" y="9589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Better knowledge of application needs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F87A3-6974-BC4B-AB1B-4200AEF9D16A}"/>
              </a:ext>
            </a:extLst>
          </p:cNvPr>
          <p:cNvSpPr txBox="1"/>
          <p:nvPr/>
        </p:nvSpPr>
        <p:spPr>
          <a:xfrm>
            <a:off x="6746130" y="2675830"/>
            <a:ext cx="1371600" cy="44267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buntu Light" panose="020B0304030602030204" pitchFamily="34" charset="0"/>
              </a:rPr>
              <a:t>flowSize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4D128-EBA6-DE47-AA97-C71EBBEAB76D}"/>
              </a:ext>
            </a:extLst>
          </p:cNvPr>
          <p:cNvSpPr txBox="1"/>
          <p:nvPr/>
        </p:nvSpPr>
        <p:spPr>
          <a:xfrm>
            <a:off x="6746130" y="2675830"/>
            <a:ext cx="1371600" cy="44267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Ubuntu Light" panose="020B0304030602030204" pitchFamily="34" charset="0"/>
              </a:defRPr>
            </a:lvl1pPr>
          </a:lstStyle>
          <a:p>
            <a:r>
              <a:rPr lang="en-US" dirty="0"/>
              <a:t>priority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BA1A5-0D45-034D-BD31-AA02E09AAB22}"/>
              </a:ext>
            </a:extLst>
          </p:cNvPr>
          <p:cNvSpPr txBox="1"/>
          <p:nvPr/>
        </p:nvSpPr>
        <p:spPr>
          <a:xfrm>
            <a:off x="957201" y="2892066"/>
            <a:ext cx="4410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Dozens of proposals </a:t>
            </a:r>
            <a:r>
              <a:rPr lang="en-US" sz="2000" i="1" dirty="0">
                <a:solidFill>
                  <a:srgbClr val="980000"/>
                </a:solidFill>
                <a:latin typeface="Ubuntu Light" panose="020B0304030602030204" pitchFamily="34" charset="0"/>
              </a:rPr>
              <a:t>assume </a:t>
            </a: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knowledge of application specifics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80000"/>
              </a:solidFill>
              <a:latin typeface="Ubuntu Light" panose="020B03040306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Priority aware flow 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App-aware traffic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80000"/>
              </a:solidFill>
              <a:latin typeface="Ubuntu Light" panose="020B03040306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F7D9BE-AAB8-B649-93E9-5930CD14787A}"/>
              </a:ext>
            </a:extLst>
          </p:cNvPr>
          <p:cNvSpPr txBox="1"/>
          <p:nvPr/>
        </p:nvSpPr>
        <p:spPr>
          <a:xfrm>
            <a:off x="957201" y="1716582"/>
            <a:ext cx="390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With Service Mesh APIs, apps can directly signal preferences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29EB08-04B0-4649-BAE9-96ACA0355AC1}"/>
              </a:ext>
            </a:extLst>
          </p:cNvPr>
          <p:cNvSpPr txBox="1"/>
          <p:nvPr/>
        </p:nvSpPr>
        <p:spPr>
          <a:xfrm>
            <a:off x="957201" y="5275233"/>
            <a:ext cx="4410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These proposals could be made more practical through service meshes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708025B-0656-3C43-A4AF-3AA58D3D3658}"/>
              </a:ext>
            </a:extLst>
          </p:cNvPr>
          <p:cNvCxnSpPr>
            <a:cxnSpLocks/>
            <a:stCxn id="29" idx="3"/>
            <a:endCxn id="25" idx="1"/>
          </p:cNvCxnSpPr>
          <p:nvPr/>
        </p:nvCxnSpPr>
        <p:spPr>
          <a:xfrm>
            <a:off x="4863023" y="2070525"/>
            <a:ext cx="1297184" cy="1978953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6851AB-90E2-3441-AD07-A00FDBC05369}"/>
              </a:ext>
            </a:extLst>
          </p:cNvPr>
          <p:cNvCxnSpPr>
            <a:cxnSpLocks/>
          </p:cNvCxnSpPr>
          <p:nvPr/>
        </p:nvCxnSpPr>
        <p:spPr>
          <a:xfrm>
            <a:off x="8518526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34CAEA4-3D42-E843-AEC5-EB21D0C6FC01}"/>
              </a:ext>
            </a:extLst>
          </p:cNvPr>
          <p:cNvCxnSpPr>
            <a:cxnSpLocks/>
          </p:cNvCxnSpPr>
          <p:nvPr/>
        </p:nvCxnSpPr>
        <p:spPr>
          <a:xfrm>
            <a:off x="6369740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6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4.58333E-6 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path" presetSubtype="0" repeatCount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4.58333E-6 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7" grpId="1" animBg="1"/>
      <p:bldP spid="27" grpId="2" animBg="1"/>
      <p:bldP spid="26" grpId="0" animBg="1"/>
      <p:bldP spid="26" grpId="1" animBg="1"/>
      <p:bldP spid="2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D1B3-5AC7-C646-BEB0-9EFD6FB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New opportunities enabled by Service Meshes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4982AA-CAB8-F743-ADB2-21BA7BCC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Enhanced visibility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Better knowledge of application needs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Easier evolvability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Coordination with lower layers</a:t>
            </a:r>
          </a:p>
        </p:txBody>
      </p:sp>
    </p:spTree>
    <p:extLst>
      <p:ext uri="{BB962C8B-B14F-4D97-AF65-F5344CB8AC3E}">
        <p14:creationId xmlns:p14="http://schemas.microsoft.com/office/powerpoint/2010/main" val="282507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494C3AE-0A3F-9E49-A5A8-B35181991485}"/>
              </a:ext>
            </a:extLst>
          </p:cNvPr>
          <p:cNvSpPr txBox="1"/>
          <p:nvPr/>
        </p:nvSpPr>
        <p:spPr>
          <a:xfrm>
            <a:off x="353323" y="2532474"/>
            <a:ext cx="530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Service meshes provide convenient platform to deploy new functionality.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51885-2F1C-F74E-9ED6-7FEFA7D00F24}"/>
              </a:ext>
            </a:extLst>
          </p:cNvPr>
          <p:cNvSpPr txBox="1"/>
          <p:nvPr/>
        </p:nvSpPr>
        <p:spPr>
          <a:xfrm>
            <a:off x="665560" y="3528833"/>
            <a:ext cx="416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Run in user space on end-hosts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608608-1243-C248-A655-DE5C9415B1B3}"/>
              </a:ext>
            </a:extLst>
          </p:cNvPr>
          <p:cNvSpPr txBox="1"/>
          <p:nvPr/>
        </p:nvSpPr>
        <p:spPr>
          <a:xfrm>
            <a:off x="665560" y="4119659"/>
            <a:ext cx="4992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Service Mesh APIs are easily extensible</a:t>
            </a:r>
          </a:p>
          <a:p>
            <a:endParaRPr lang="en-US" sz="2000" dirty="0">
              <a:solidFill>
                <a:srgbClr val="980000"/>
              </a:solidFill>
              <a:latin typeface="Ubuntu Light" panose="020B0304030602030204" pitchFamily="34" charset="0"/>
            </a:endParaRPr>
          </a:p>
          <a:p>
            <a:r>
              <a:rPr lang="en-US" sz="2000" dirty="0">
                <a:solidFill>
                  <a:srgbClr val="980000"/>
                </a:solidFill>
                <a:latin typeface="Ubuntu Light" panose="020B0304030602030204" pitchFamily="34" charset="0"/>
              </a:rPr>
              <a:t>e.g., WebAssembly (WASM) extensions can be used to extend the sidecars directly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A561E0-D21C-2146-9FED-092BE03F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Easier evolvability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B87A6B9-2BDB-C04E-A26E-5C7BD00F06CC}"/>
              </a:ext>
            </a:extLst>
          </p:cNvPr>
          <p:cNvSpPr/>
          <p:nvPr/>
        </p:nvSpPr>
        <p:spPr>
          <a:xfrm>
            <a:off x="6010160" y="1967002"/>
            <a:ext cx="2851343" cy="191758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9" name="Graphic 28" descr="Gears with solid fill">
            <a:extLst>
              <a:ext uri="{FF2B5EF4-FFF2-40B4-BE49-F238E27FC236}">
                <a16:creationId xmlns:a16="http://schemas.microsoft.com/office/drawing/2014/main" id="{9FBD52B2-CA49-3E4B-A35E-B0216C0BC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4603" y="2207030"/>
            <a:ext cx="1442456" cy="1442456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8600670-169B-6C48-8D1D-03EBFFFDD4DB}"/>
              </a:ext>
            </a:extLst>
          </p:cNvPr>
          <p:cNvSpPr/>
          <p:nvPr/>
        </p:nvSpPr>
        <p:spPr>
          <a:xfrm>
            <a:off x="6010158" y="4228473"/>
            <a:ext cx="2851343" cy="125942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buntu" panose="020B0504030602030204" pitchFamily="34" charset="0"/>
              </a:rPr>
              <a:t>Sidecar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CD7F4B8-B982-B042-9903-EDECD65BCC95}"/>
              </a:ext>
            </a:extLst>
          </p:cNvPr>
          <p:cNvSpPr/>
          <p:nvPr/>
        </p:nvSpPr>
        <p:spPr>
          <a:xfrm>
            <a:off x="10176718" y="38978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BE671D1-4309-9240-8F4C-80F70B966C28}"/>
              </a:ext>
            </a:extLst>
          </p:cNvPr>
          <p:cNvSpPr/>
          <p:nvPr/>
        </p:nvSpPr>
        <p:spPr>
          <a:xfrm>
            <a:off x="10463220" y="420178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79223DE-BFF7-3B47-B0E1-472265C7E4EA}"/>
              </a:ext>
            </a:extLst>
          </p:cNvPr>
          <p:cNvSpPr/>
          <p:nvPr/>
        </p:nvSpPr>
        <p:spPr>
          <a:xfrm>
            <a:off x="10877807" y="4360576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E5BD307-75F5-A648-B2F9-BE25187E12EC}"/>
              </a:ext>
            </a:extLst>
          </p:cNvPr>
          <p:cNvSpPr/>
          <p:nvPr/>
        </p:nvSpPr>
        <p:spPr>
          <a:xfrm>
            <a:off x="10161126" y="481151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Graphic 34" descr="Gears with solid fill">
            <a:extLst>
              <a:ext uri="{FF2B5EF4-FFF2-40B4-BE49-F238E27FC236}">
                <a16:creationId xmlns:a16="http://schemas.microsoft.com/office/drawing/2014/main" id="{F842661A-0EFF-594F-893D-E38A6F9D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7574" y="4916022"/>
            <a:ext cx="431065" cy="431065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0668859-60FE-C34F-9B2F-90DC277133A3}"/>
              </a:ext>
            </a:extLst>
          </p:cNvPr>
          <p:cNvSpPr/>
          <p:nvPr/>
        </p:nvSpPr>
        <p:spPr>
          <a:xfrm>
            <a:off x="10162251" y="325896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Graphic 36" descr="Database with solid fill">
            <a:extLst>
              <a:ext uri="{FF2B5EF4-FFF2-40B4-BE49-F238E27FC236}">
                <a16:creationId xmlns:a16="http://schemas.microsoft.com/office/drawing/2014/main" id="{E8A7A5C4-25CB-5E41-8591-B1E56B152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1439" y="3363471"/>
            <a:ext cx="457200" cy="457200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CB3AC8B-077D-B641-92B2-4C855EC5B9C3}"/>
              </a:ext>
            </a:extLst>
          </p:cNvPr>
          <p:cNvSpPr/>
          <p:nvPr/>
        </p:nvSpPr>
        <p:spPr>
          <a:xfrm>
            <a:off x="10469786" y="3554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9" name="Graphic 38" descr="Database with solid fill">
            <a:extLst>
              <a:ext uri="{FF2B5EF4-FFF2-40B4-BE49-F238E27FC236}">
                <a16:creationId xmlns:a16="http://schemas.microsoft.com/office/drawing/2014/main" id="{DD080F18-F926-624D-A006-77C49688B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974" y="3658693"/>
            <a:ext cx="457200" cy="4572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1FC0252-81B5-3249-8397-BD1A1DE7B22A}"/>
              </a:ext>
            </a:extLst>
          </p:cNvPr>
          <p:cNvSpPr/>
          <p:nvPr/>
        </p:nvSpPr>
        <p:spPr>
          <a:xfrm>
            <a:off x="10869800" y="373551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1" name="Graphic 40" descr="Database with solid fill">
            <a:extLst>
              <a:ext uri="{FF2B5EF4-FFF2-40B4-BE49-F238E27FC236}">
                <a16:creationId xmlns:a16="http://schemas.microsoft.com/office/drawing/2014/main" id="{A8B7745C-1D05-2749-B693-F47B7A9B5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1239" y="3827159"/>
            <a:ext cx="457200" cy="4572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9DE7BBE-F84E-D047-854C-4BA09B873936}"/>
              </a:ext>
            </a:extLst>
          </p:cNvPr>
          <p:cNvSpPr/>
          <p:nvPr/>
        </p:nvSpPr>
        <p:spPr>
          <a:xfrm>
            <a:off x="10063963" y="3156743"/>
            <a:ext cx="1602074" cy="154795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903D5E-33E1-7C40-81C6-13D0EC132B53}"/>
              </a:ext>
            </a:extLst>
          </p:cNvPr>
          <p:cNvSpPr/>
          <p:nvPr/>
        </p:nvSpPr>
        <p:spPr>
          <a:xfrm>
            <a:off x="10152932" y="5445030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CA80D961-3871-4B4D-BE8B-4BBB6FB75D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2164" y="4049478"/>
            <a:ext cx="1243082" cy="88592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E6F7DB9-86B0-4E40-9B53-5387C2231350}"/>
              </a:ext>
            </a:extLst>
          </p:cNvPr>
          <p:cNvCxnSpPr>
            <a:cxnSpLocks/>
          </p:cNvCxnSpPr>
          <p:nvPr/>
        </p:nvCxnSpPr>
        <p:spPr>
          <a:xfrm>
            <a:off x="8518526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48F87D-A77C-4E4F-AD4D-0D92767FF037}"/>
              </a:ext>
            </a:extLst>
          </p:cNvPr>
          <p:cNvCxnSpPr>
            <a:cxnSpLocks/>
          </p:cNvCxnSpPr>
          <p:nvPr/>
        </p:nvCxnSpPr>
        <p:spPr>
          <a:xfrm>
            <a:off x="6369740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338B2E7-AB1E-A443-B3AB-F3098D9BCEEE}"/>
              </a:ext>
            </a:extLst>
          </p:cNvPr>
          <p:cNvSpPr txBox="1"/>
          <p:nvPr/>
        </p:nvSpPr>
        <p:spPr>
          <a:xfrm>
            <a:off x="8992600" y="5551030"/>
            <a:ext cx="597664" cy="408623"/>
          </a:xfrm>
          <a:prstGeom prst="roundRect">
            <a:avLst/>
          </a:prstGeom>
          <a:solidFill>
            <a:srgbClr val="00FDFF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BBR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E5B84E-4816-5740-925A-052F16CCB751}"/>
              </a:ext>
            </a:extLst>
          </p:cNvPr>
          <p:cNvSpPr txBox="1"/>
          <p:nvPr/>
        </p:nvSpPr>
        <p:spPr>
          <a:xfrm>
            <a:off x="8986936" y="5553887"/>
            <a:ext cx="700796" cy="4086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Copa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AA0C5A-4D64-9444-A45E-ACDC9FC7E50E}"/>
              </a:ext>
            </a:extLst>
          </p:cNvPr>
          <p:cNvSpPr txBox="1"/>
          <p:nvPr/>
        </p:nvSpPr>
        <p:spPr>
          <a:xfrm>
            <a:off x="9019512" y="5559342"/>
            <a:ext cx="640080" cy="408623"/>
          </a:xfrm>
          <a:prstGeom prst="roundRect">
            <a:avLst/>
          </a:prstGeom>
          <a:solidFill>
            <a:srgbClr val="00B3A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PCC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076DF6-4971-1C46-B90A-D9E33DB93868}"/>
              </a:ext>
            </a:extLst>
          </p:cNvPr>
          <p:cNvCxnSpPr>
            <a:cxnSpLocks/>
          </p:cNvCxnSpPr>
          <p:nvPr/>
        </p:nvCxnSpPr>
        <p:spPr>
          <a:xfrm>
            <a:off x="10187440" y="4905589"/>
            <a:ext cx="0" cy="731538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AD9617D6-8B1B-4845-B463-8E76DDC7980C}"/>
              </a:ext>
            </a:extLst>
          </p:cNvPr>
          <p:cNvCxnSpPr>
            <a:cxnSpLocks/>
            <a:stCxn id="44" idx="1"/>
          </p:cNvCxnSpPr>
          <p:nvPr/>
        </p:nvCxnSpPr>
        <p:spPr>
          <a:xfrm rot="10800000">
            <a:off x="8872164" y="4935402"/>
            <a:ext cx="1280768" cy="6625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C2D3D3-00A0-2B46-82C6-E9963082013C}"/>
              </a:ext>
            </a:extLst>
          </p:cNvPr>
          <p:cNvSpPr txBox="1"/>
          <p:nvPr/>
        </p:nvSpPr>
        <p:spPr>
          <a:xfrm>
            <a:off x="5995870" y="6173474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Ubuntu Light" panose="020B0304030602030204" pitchFamily="34" charset="0"/>
              </a:rPr>
              <a:t>Custom Transport Protocols</a:t>
            </a:r>
          </a:p>
        </p:txBody>
      </p:sp>
    </p:spTree>
    <p:extLst>
      <p:ext uri="{BB962C8B-B14F-4D97-AF65-F5344CB8AC3E}">
        <p14:creationId xmlns:p14="http://schemas.microsoft.com/office/powerpoint/2010/main" val="33674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DFF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D1B3-5AC7-C646-BEB0-9EFD6FB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New opportunities enabled by Service Meshes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4982AA-CAB8-F743-ADB2-21BA7BCC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Enhanced visibility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Better knowledge of application needs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Ubuntu Light" panose="020B0304030602030204" pitchFamily="34" charset="0"/>
              </a:rPr>
              <a:t>Easier evolvability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Coordination with lower layers</a:t>
            </a:r>
          </a:p>
        </p:txBody>
      </p:sp>
    </p:spTree>
    <p:extLst>
      <p:ext uri="{BB962C8B-B14F-4D97-AF65-F5344CB8AC3E}">
        <p14:creationId xmlns:p14="http://schemas.microsoft.com/office/powerpoint/2010/main" val="366145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666FD1-FE59-4C4D-A42E-7DE10509A85E}"/>
              </a:ext>
            </a:extLst>
          </p:cNvPr>
          <p:cNvSpPr/>
          <p:nvPr/>
        </p:nvSpPr>
        <p:spPr>
          <a:xfrm>
            <a:off x="6010160" y="1967002"/>
            <a:ext cx="2851343" cy="191758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D725C512-3336-5747-A43A-804CD99F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603" y="2207030"/>
            <a:ext cx="1442456" cy="144245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7BCE58-3B5A-264B-A20A-0875D01355A7}"/>
              </a:ext>
            </a:extLst>
          </p:cNvPr>
          <p:cNvSpPr/>
          <p:nvPr/>
        </p:nvSpPr>
        <p:spPr>
          <a:xfrm>
            <a:off x="6010158" y="4228473"/>
            <a:ext cx="2851343" cy="1259429"/>
          </a:xfrm>
          <a:prstGeom prst="round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buntu" panose="020B0504030602030204" pitchFamily="34" charset="0"/>
              </a:rPr>
              <a:t>Sidecar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C2ACA2-5786-D14E-9D03-9B07965BD49B}"/>
              </a:ext>
            </a:extLst>
          </p:cNvPr>
          <p:cNvSpPr/>
          <p:nvPr/>
        </p:nvSpPr>
        <p:spPr>
          <a:xfrm>
            <a:off x="10176718" y="38978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B8964D-C4BC-E64F-9DD2-312E888D3DC7}"/>
              </a:ext>
            </a:extLst>
          </p:cNvPr>
          <p:cNvSpPr/>
          <p:nvPr/>
        </p:nvSpPr>
        <p:spPr>
          <a:xfrm>
            <a:off x="10463220" y="420178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176D4B-371D-2848-A5E4-05703EAF838D}"/>
              </a:ext>
            </a:extLst>
          </p:cNvPr>
          <p:cNvSpPr/>
          <p:nvPr/>
        </p:nvSpPr>
        <p:spPr>
          <a:xfrm>
            <a:off x="10877807" y="4360576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60B273-19C9-8B45-A8B3-9431E888E313}"/>
              </a:ext>
            </a:extLst>
          </p:cNvPr>
          <p:cNvSpPr/>
          <p:nvPr/>
        </p:nvSpPr>
        <p:spPr>
          <a:xfrm>
            <a:off x="10161126" y="481151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Graphic 10" descr="Gears with solid fill">
            <a:extLst>
              <a:ext uri="{FF2B5EF4-FFF2-40B4-BE49-F238E27FC236}">
                <a16:creationId xmlns:a16="http://schemas.microsoft.com/office/drawing/2014/main" id="{7AEDB2EA-1957-964E-8EB7-46EAC5D0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7574" y="4916022"/>
            <a:ext cx="431065" cy="43106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CED02-3EE6-A84E-9EC2-C8E84CDD3297}"/>
              </a:ext>
            </a:extLst>
          </p:cNvPr>
          <p:cNvSpPr/>
          <p:nvPr/>
        </p:nvSpPr>
        <p:spPr>
          <a:xfrm>
            <a:off x="10162251" y="325896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0C0F0C94-7FA5-FE47-B7A3-83AF7450B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439" y="3363471"/>
            <a:ext cx="457200" cy="4572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B7F42E6-9E64-E741-BF47-3706B666A4F6}"/>
              </a:ext>
            </a:extLst>
          </p:cNvPr>
          <p:cNvSpPr/>
          <p:nvPr/>
        </p:nvSpPr>
        <p:spPr>
          <a:xfrm>
            <a:off x="10469786" y="3554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Graphic 14" descr="Database with solid fill">
            <a:extLst>
              <a:ext uri="{FF2B5EF4-FFF2-40B4-BE49-F238E27FC236}">
                <a16:creationId xmlns:a16="http://schemas.microsoft.com/office/drawing/2014/main" id="{AC566104-0752-9143-ACAC-6147406B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974" y="3658693"/>
            <a:ext cx="457200" cy="4572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1C6D854-EE79-5C44-8856-379BF0CFC7D9}"/>
              </a:ext>
            </a:extLst>
          </p:cNvPr>
          <p:cNvSpPr/>
          <p:nvPr/>
        </p:nvSpPr>
        <p:spPr>
          <a:xfrm>
            <a:off x="10869800" y="373551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C5996D2F-A3CC-3A45-A454-35F10753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1239" y="3827159"/>
            <a:ext cx="457200" cy="457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136D6A-5A97-714C-BA98-87992511B6EB}"/>
              </a:ext>
            </a:extLst>
          </p:cNvPr>
          <p:cNvSpPr/>
          <p:nvPr/>
        </p:nvSpPr>
        <p:spPr>
          <a:xfrm>
            <a:off x="10063963" y="3156743"/>
            <a:ext cx="1602074" cy="154795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F06B335-FD55-B743-9935-5D33962A1966}"/>
              </a:ext>
            </a:extLst>
          </p:cNvPr>
          <p:cNvSpPr/>
          <p:nvPr/>
        </p:nvSpPr>
        <p:spPr>
          <a:xfrm>
            <a:off x="10152932" y="5445030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24090F70-0CC8-EB49-8ACD-9EC76DEEF3F3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8872164" y="4050712"/>
            <a:ext cx="1304554" cy="88468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1E6DDB-CB3C-EE4E-AA6C-F515A9E65637}"/>
              </a:ext>
            </a:extLst>
          </p:cNvPr>
          <p:cNvCxnSpPr>
            <a:cxnSpLocks/>
          </p:cNvCxnSpPr>
          <p:nvPr/>
        </p:nvCxnSpPr>
        <p:spPr>
          <a:xfrm>
            <a:off x="8518526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2C0B6B-612A-B043-A6B0-2D86A486E927}"/>
              </a:ext>
            </a:extLst>
          </p:cNvPr>
          <p:cNvCxnSpPr>
            <a:cxnSpLocks/>
          </p:cNvCxnSpPr>
          <p:nvPr/>
        </p:nvCxnSpPr>
        <p:spPr>
          <a:xfrm>
            <a:off x="6369740" y="3258965"/>
            <a:ext cx="0" cy="165705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20A9F9-494D-D748-9ABF-5CBDF99741E4}"/>
              </a:ext>
            </a:extLst>
          </p:cNvPr>
          <p:cNvCxnSpPr>
            <a:cxnSpLocks/>
          </p:cNvCxnSpPr>
          <p:nvPr/>
        </p:nvCxnSpPr>
        <p:spPr>
          <a:xfrm>
            <a:off x="10187440" y="4905589"/>
            <a:ext cx="0" cy="731538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3FC3E77-25E2-6B4D-888D-B480594C900C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8872164" y="4935402"/>
            <a:ext cx="1280768" cy="662538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295BB6-5D25-CA4B-8271-351A54F539CD}"/>
              </a:ext>
            </a:extLst>
          </p:cNvPr>
          <p:cNvSpPr txBox="1"/>
          <p:nvPr/>
        </p:nvSpPr>
        <p:spPr>
          <a:xfrm>
            <a:off x="838200" y="2163142"/>
            <a:ext cx="451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SDN controller can provide explicit hints to the sidecar</a:t>
            </a:r>
          </a:p>
          <a:p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e.g., via congestion notification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8CFDFD8-4097-3542-99F3-531F82B7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Coordination with lower layers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3966D-A303-AC4A-BC1B-D5E15264E82B}"/>
              </a:ext>
            </a:extLst>
          </p:cNvPr>
          <p:cNvSpPr txBox="1"/>
          <p:nvPr/>
        </p:nvSpPr>
        <p:spPr>
          <a:xfrm>
            <a:off x="825673" y="4001726"/>
            <a:ext cx="3037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buntu Light" panose="020B0304030602030204" pitchFamily="34" charset="0"/>
              </a:rPr>
              <a:t>(1) Congestion increases!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F5C3B0-6ACE-2348-937A-28BCEAA5EFFA}"/>
              </a:ext>
            </a:extLst>
          </p:cNvPr>
          <p:cNvSpPr txBox="1"/>
          <p:nvPr/>
        </p:nvSpPr>
        <p:spPr>
          <a:xfrm>
            <a:off x="822657" y="4442376"/>
            <a:ext cx="518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buntu Light" panose="020B0304030602030204" pitchFamily="34" charset="0"/>
              </a:rPr>
              <a:t>(2) SDN controller notifies service mesh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0817F-8035-1942-94EC-2239C0D9F3BB}"/>
              </a:ext>
            </a:extLst>
          </p:cNvPr>
          <p:cNvSpPr txBox="1"/>
          <p:nvPr/>
        </p:nvSpPr>
        <p:spPr>
          <a:xfrm>
            <a:off x="818207" y="4892919"/>
            <a:ext cx="4680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buntu Light" panose="020B0304030602030204" pitchFamily="34" charset="0"/>
              </a:rPr>
              <a:t>(3) Service mesh reroutes traffic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CE7F1D1-7292-5D41-84D6-3EA71184F0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9996" y="4601672"/>
            <a:ext cx="1931198" cy="370327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D82B9F7-FEDB-BD4B-AED8-D1EA9A7B75C7}"/>
              </a:ext>
            </a:extLst>
          </p:cNvPr>
          <p:cNvSpPr txBox="1"/>
          <p:nvPr/>
        </p:nvSpPr>
        <p:spPr>
          <a:xfrm>
            <a:off x="7671092" y="6040279"/>
            <a:ext cx="1175018" cy="57888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Ubuntu Light" panose="020B0304030602030204" pitchFamily="34" charset="0"/>
              </a:rPr>
              <a:t>High </a:t>
            </a:r>
          </a:p>
          <a:p>
            <a:pPr algn="ctr"/>
            <a:r>
              <a:rPr lang="en-US" sz="1400" dirty="0">
                <a:latin typeface="Ubuntu Light" panose="020B0304030602030204" pitchFamily="34" charset="0"/>
              </a:rPr>
              <a:t>congestion!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F37C66-E2E5-6044-AB10-692A09CFAC86}"/>
              </a:ext>
            </a:extLst>
          </p:cNvPr>
          <p:cNvSpPr txBox="1"/>
          <p:nvPr/>
        </p:nvSpPr>
        <p:spPr>
          <a:xfrm>
            <a:off x="8872164" y="5941755"/>
            <a:ext cx="1257364" cy="715089"/>
          </a:xfrm>
          <a:prstGeom prst="roundRect">
            <a:avLst/>
          </a:prstGeom>
          <a:noFill/>
          <a:ln w="38100">
            <a:solidFill>
              <a:srgbClr val="00B3A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SDN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controller</a:t>
            </a:r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97D888C-36C0-3A4D-9EDF-53C4DC0CF51D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62967" y="4055759"/>
            <a:ext cx="1304554" cy="884686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-0.03099 -0.00139 -0.06198 -0.00255 -0.07864 -0.02709 C -0.09518 -0.05186 -0.10377 -0.11551 -0.09974 -0.14792 C -0.09557 -0.18056 -0.05403 -0.22292 -0.05403 -0.22269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 animBg="1"/>
      <p:bldP spid="44" grpId="1" animBg="1"/>
      <p:bldP spid="44" grpId="2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357C18-47D7-0543-B452-1FE47EE101C3}"/>
              </a:ext>
            </a:extLst>
          </p:cNvPr>
          <p:cNvSpPr/>
          <p:nvPr/>
        </p:nvSpPr>
        <p:spPr>
          <a:xfrm>
            <a:off x="7896076" y="2587829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A846C-1188-0D40-9365-8A6050D3382C}"/>
              </a:ext>
            </a:extLst>
          </p:cNvPr>
          <p:cNvCxnSpPr>
            <a:cxnSpLocks/>
          </p:cNvCxnSpPr>
          <p:nvPr/>
        </p:nvCxnSpPr>
        <p:spPr>
          <a:xfrm flipV="1">
            <a:off x="3417405" y="1825329"/>
            <a:ext cx="0" cy="36931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360985B-6938-4749-AD19-50B36EB2116D}"/>
              </a:ext>
            </a:extLst>
          </p:cNvPr>
          <p:cNvCxnSpPr>
            <a:cxnSpLocks/>
            <a:stCxn id="90" idx="3"/>
          </p:cNvCxnSpPr>
          <p:nvPr/>
        </p:nvCxnSpPr>
        <p:spPr>
          <a:xfrm flipV="1">
            <a:off x="2839739" y="4259817"/>
            <a:ext cx="1270502" cy="9025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eparation 22">
            <a:extLst>
              <a:ext uri="{FF2B5EF4-FFF2-40B4-BE49-F238E27FC236}">
                <a16:creationId xmlns:a16="http://schemas.microsoft.com/office/drawing/2014/main" id="{C9DB4AA6-0E10-F44C-A6D7-61D2E904C830}"/>
              </a:ext>
            </a:extLst>
          </p:cNvPr>
          <p:cNvSpPr/>
          <p:nvPr/>
        </p:nvSpPr>
        <p:spPr>
          <a:xfrm>
            <a:off x="3879680" y="2144045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BB473-9419-2145-B4EB-FE9E41BA494F}"/>
              </a:ext>
            </a:extLst>
          </p:cNvPr>
          <p:cNvSpPr/>
          <p:nvPr/>
        </p:nvSpPr>
        <p:spPr>
          <a:xfrm>
            <a:off x="5680366" y="2594641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Front End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9C393F-78FF-1848-824B-282133FFF0A2}"/>
              </a:ext>
            </a:extLst>
          </p:cNvPr>
          <p:cNvSpPr/>
          <p:nvPr/>
        </p:nvSpPr>
        <p:spPr>
          <a:xfrm>
            <a:off x="7896075" y="1947749"/>
            <a:ext cx="1291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Reviews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983CB-7F3D-8C42-A383-2BBE281B7735}"/>
              </a:ext>
            </a:extLst>
          </p:cNvPr>
          <p:cNvSpPr/>
          <p:nvPr/>
        </p:nvSpPr>
        <p:spPr>
          <a:xfrm>
            <a:off x="7745592" y="1808163"/>
            <a:ext cx="1597351" cy="227935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0EC7BE8-AF56-044E-8099-41FEC810A058}"/>
              </a:ext>
            </a:extLst>
          </p:cNvPr>
          <p:cNvSpPr/>
          <p:nvPr/>
        </p:nvSpPr>
        <p:spPr>
          <a:xfrm>
            <a:off x="10330680" y="4466452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Ratings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71A4103-5862-4D48-9DEB-98977A0BEF22}"/>
              </a:ext>
            </a:extLst>
          </p:cNvPr>
          <p:cNvCxnSpPr>
            <a:cxnSpLocks/>
            <a:stCxn id="74" idx="1"/>
            <a:endCxn id="72" idx="3"/>
          </p:cNvCxnSpPr>
          <p:nvPr/>
        </p:nvCxnSpPr>
        <p:spPr>
          <a:xfrm rot="10800000" flipV="1">
            <a:off x="4884684" y="3377498"/>
            <a:ext cx="804827" cy="8021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D20B89A-834E-A44D-AB80-7DE72FC3FA6D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6978484" y="2724989"/>
            <a:ext cx="917593" cy="42046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CB4DCE82-0760-404C-86AB-1CB86C934DC8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6969673" y="3329377"/>
            <a:ext cx="940773" cy="47883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AAE4532A-04A2-3D46-BD0C-48967CDD373F}"/>
              </a:ext>
            </a:extLst>
          </p:cNvPr>
          <p:cNvCxnSpPr>
            <a:cxnSpLocks/>
          </p:cNvCxnSpPr>
          <p:nvPr/>
        </p:nvCxnSpPr>
        <p:spPr>
          <a:xfrm rot="10800000">
            <a:off x="9187156" y="3872377"/>
            <a:ext cx="1143525" cy="14534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DE9151-1E76-7A45-B9BA-3114ED5A499E}"/>
              </a:ext>
            </a:extLst>
          </p:cNvPr>
          <p:cNvSpPr txBox="1"/>
          <p:nvPr/>
        </p:nvSpPr>
        <p:spPr>
          <a:xfrm>
            <a:off x="3855249" y="2619425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C31E1A0-E939-2447-9947-7FF58258B285}"/>
              </a:ext>
            </a:extLst>
          </p:cNvPr>
          <p:cNvSpPr/>
          <p:nvPr/>
        </p:nvSpPr>
        <p:spPr>
          <a:xfrm>
            <a:off x="4110241" y="3994940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9339576-E2A5-B94A-9F58-AD2B1864B555}"/>
              </a:ext>
            </a:extLst>
          </p:cNvPr>
          <p:cNvSpPr/>
          <p:nvPr/>
        </p:nvSpPr>
        <p:spPr>
          <a:xfrm>
            <a:off x="5689510" y="3240338"/>
            <a:ext cx="128016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EA20B95-C8C2-DF4D-BA1C-AC769570C957}"/>
              </a:ext>
            </a:extLst>
          </p:cNvPr>
          <p:cNvSpPr/>
          <p:nvPr/>
        </p:nvSpPr>
        <p:spPr>
          <a:xfrm>
            <a:off x="10330680" y="5124529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DB35110-D748-B641-AD7D-AF5BEC2A7493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2648982" y="2957085"/>
            <a:ext cx="1461259" cy="115835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30E9FF7-939A-3E44-83E9-B549D8A946CE}"/>
              </a:ext>
            </a:extLst>
          </p:cNvPr>
          <p:cNvSpPr txBox="1"/>
          <p:nvPr/>
        </p:nvSpPr>
        <p:spPr>
          <a:xfrm>
            <a:off x="1571443" y="2633919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Latency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148D5F-5793-D048-BEB8-9605DED80AB7}"/>
              </a:ext>
            </a:extLst>
          </p:cNvPr>
          <p:cNvSpPr txBox="1"/>
          <p:nvPr/>
        </p:nvSpPr>
        <p:spPr>
          <a:xfrm>
            <a:off x="1380685" y="4839177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Non latency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E5AB382-DC8F-F141-8A36-E34E3B373F91}"/>
              </a:ext>
            </a:extLst>
          </p:cNvPr>
          <p:cNvCxnSpPr>
            <a:cxnSpLocks/>
          </p:cNvCxnSpPr>
          <p:nvPr/>
        </p:nvCxnSpPr>
        <p:spPr>
          <a:xfrm rot="10800000">
            <a:off x="9172786" y="2692905"/>
            <a:ext cx="1157894" cy="2536700"/>
          </a:xfrm>
          <a:prstGeom prst="curvedConnector3">
            <a:avLst>
              <a:gd name="adj1" fmla="val 30604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D85ABCE7-ACDA-B54E-9E91-8A97ABE0867B}"/>
              </a:ext>
            </a:extLst>
          </p:cNvPr>
          <p:cNvSpPr/>
          <p:nvPr/>
        </p:nvSpPr>
        <p:spPr>
          <a:xfrm>
            <a:off x="7910445" y="3671049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DAD2CA6-83CC-2F49-9B0B-3BD5F2373FEB}"/>
              </a:ext>
            </a:extLst>
          </p:cNvPr>
          <p:cNvSpPr/>
          <p:nvPr/>
        </p:nvSpPr>
        <p:spPr>
          <a:xfrm>
            <a:off x="7910445" y="3030969"/>
            <a:ext cx="127671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Reviews 2</a:t>
            </a:r>
          </a:p>
        </p:txBody>
      </p: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C60F049D-0EAF-2644-951C-07A67B3EA5E9}"/>
              </a:ext>
            </a:extLst>
          </p:cNvPr>
          <p:cNvCxnSpPr>
            <a:cxnSpLocks/>
          </p:cNvCxnSpPr>
          <p:nvPr/>
        </p:nvCxnSpPr>
        <p:spPr>
          <a:xfrm rot="10800000">
            <a:off x="6969670" y="3457709"/>
            <a:ext cx="864056" cy="185210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43E6B64-EF36-4141-8433-93DF508B0532}"/>
              </a:ext>
            </a:extLst>
          </p:cNvPr>
          <p:cNvSpPr/>
          <p:nvPr/>
        </p:nvSpPr>
        <p:spPr>
          <a:xfrm>
            <a:off x="7910445" y="4483243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Details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4553561A-4C99-E24E-A406-2A88F33DD083}"/>
              </a:ext>
            </a:extLst>
          </p:cNvPr>
          <p:cNvSpPr/>
          <p:nvPr/>
        </p:nvSpPr>
        <p:spPr>
          <a:xfrm>
            <a:off x="7910445" y="5141320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A6099C-D232-3D4E-84B0-E265B05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Case study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(leveraging several opportunities mentioned before)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63EAE0-7589-FA4A-8CD3-9FD81F318209}"/>
              </a:ext>
            </a:extLst>
          </p:cNvPr>
          <p:cNvSpPr txBox="1"/>
          <p:nvPr/>
        </p:nvSpPr>
        <p:spPr>
          <a:xfrm>
            <a:off x="1203374" y="5905220"/>
            <a:ext cx="10266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Ubuntu Light" panose="020B0304030602030204" pitchFamily="34" charset="0"/>
              </a:rPr>
              <a:t>Goal — To provide </a:t>
            </a:r>
            <a:r>
              <a:rPr lang="en-US" sz="2400" dirty="0">
                <a:solidFill>
                  <a:srgbClr val="0070C0"/>
                </a:solidFill>
                <a:latin typeface="Ubuntu Light" panose="020B0304030602030204" pitchFamily="34" charset="0"/>
              </a:rPr>
              <a:t>request-level prioritization </a:t>
            </a:r>
            <a:r>
              <a:rPr lang="en-US" sz="2400" dirty="0">
                <a:latin typeface="Ubuntu Light" panose="020B0304030602030204" pitchFamily="34" charset="0"/>
              </a:rPr>
              <a:t>for </a:t>
            </a: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latency-sensitive requests</a:t>
            </a:r>
            <a:r>
              <a:rPr lang="en-US" sz="2400" dirty="0">
                <a:latin typeface="Ubuntu Light" panose="020B0304030602030204" pitchFamily="34" charset="0"/>
              </a:rPr>
              <a:t> in this microservice application which </a:t>
            </a:r>
            <a:r>
              <a:rPr lang="en-US" sz="2400" dirty="0">
                <a:solidFill>
                  <a:srgbClr val="00B3A1"/>
                </a:solidFill>
                <a:latin typeface="Ubuntu Light" panose="020B0304030602030204" pitchFamily="34" charset="0"/>
              </a:rPr>
              <a:t>serves a mix of workloads</a:t>
            </a:r>
            <a:endParaRPr lang="en-US" sz="2000" dirty="0">
              <a:solidFill>
                <a:srgbClr val="00B3A1"/>
              </a:solidFill>
              <a:latin typeface="Ubuntu Light" panose="020B0304030602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17B30-B2A3-AA4C-9239-7B7792938A15}"/>
              </a:ext>
            </a:extLst>
          </p:cNvPr>
          <p:cNvSpPr txBox="1"/>
          <p:nvPr/>
        </p:nvSpPr>
        <p:spPr>
          <a:xfrm>
            <a:off x="933433" y="3424629"/>
            <a:ext cx="2353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Ubuntu Light" panose="020B0304030602030204" pitchFamily="34" charset="0"/>
              </a:rPr>
              <a:t>- Users traversing a website</a:t>
            </a:r>
          </a:p>
          <a:p>
            <a:pPr algn="ctr"/>
            <a:r>
              <a:rPr lang="en-US" sz="1400" dirty="0">
                <a:latin typeface="Ubuntu Light" panose="020B0304030602030204" pitchFamily="34" charset="0"/>
              </a:rPr>
              <a:t>- Media streaming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C8EBFA3-DEDF-B048-BACD-22919274FA75}"/>
              </a:ext>
            </a:extLst>
          </p:cNvPr>
          <p:cNvSpPr txBox="1"/>
          <p:nvPr/>
        </p:nvSpPr>
        <p:spPr>
          <a:xfrm>
            <a:off x="1091612" y="5485508"/>
            <a:ext cx="203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Ubuntu Light" panose="020B0304030602030204" pitchFamily="34" charset="0"/>
              </a:rPr>
              <a:t>- Batch analytics jobs</a:t>
            </a:r>
          </a:p>
          <a:p>
            <a:pPr algn="ctr"/>
            <a:r>
              <a:rPr lang="en-US" sz="1400" dirty="0">
                <a:latin typeface="Ubuntu Light" panose="020B0304030602030204" pitchFamily="34" charset="0"/>
              </a:rPr>
              <a:t>- Log processing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2FEB0E-8A61-484D-9D37-BE72864DFEE4}"/>
              </a:ext>
            </a:extLst>
          </p:cNvPr>
          <p:cNvSpPr txBox="1"/>
          <p:nvPr/>
        </p:nvSpPr>
        <p:spPr>
          <a:xfrm>
            <a:off x="4455411" y="5052421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buntu Light" panose="020B0304030602030204" pitchFamily="34" charset="0"/>
              </a:rPr>
              <a:t>E-library microservice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7E34908-5D3D-6443-80F4-22C32321C12D}"/>
              </a:ext>
            </a:extLst>
          </p:cNvPr>
          <p:cNvSpPr/>
          <p:nvPr/>
        </p:nvSpPr>
        <p:spPr>
          <a:xfrm>
            <a:off x="1284085" y="2538265"/>
            <a:ext cx="1684858" cy="80510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5" grpId="0" animBg="1"/>
      <p:bldP spid="39" grpId="0" animBg="1"/>
      <p:bldP spid="45" grpId="0" animBg="1"/>
      <p:bldP spid="46" grpId="0" animBg="1"/>
      <p:bldP spid="66" grpId="0"/>
      <p:bldP spid="72" grpId="0" animBg="1"/>
      <p:bldP spid="74" grpId="0" animBg="1"/>
      <p:bldP spid="78" grpId="0" animBg="1"/>
      <p:bldP spid="89" grpId="0" build="allAtOnce"/>
      <p:bldP spid="90" grpId="0" build="allAtOnce"/>
      <p:bldP spid="104" grpId="0" animBg="1"/>
      <p:bldP spid="105" grpId="0" animBg="1"/>
      <p:bldP spid="119" grpId="0" animBg="1"/>
      <p:bldP spid="120" grpId="0" animBg="1"/>
      <p:bldP spid="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357C18-47D7-0543-B452-1FE47EE101C3}"/>
              </a:ext>
            </a:extLst>
          </p:cNvPr>
          <p:cNvSpPr/>
          <p:nvPr/>
        </p:nvSpPr>
        <p:spPr>
          <a:xfrm>
            <a:off x="6259782" y="231511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A846C-1188-0D40-9365-8A6050D3382C}"/>
              </a:ext>
            </a:extLst>
          </p:cNvPr>
          <p:cNvCxnSpPr>
            <a:cxnSpLocks/>
          </p:cNvCxnSpPr>
          <p:nvPr/>
        </p:nvCxnSpPr>
        <p:spPr>
          <a:xfrm flipV="1">
            <a:off x="1781111" y="1552615"/>
            <a:ext cx="0" cy="36931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360985B-6938-4749-AD19-50B36EB2116D}"/>
              </a:ext>
            </a:extLst>
          </p:cNvPr>
          <p:cNvCxnSpPr>
            <a:cxnSpLocks/>
          </p:cNvCxnSpPr>
          <p:nvPr/>
        </p:nvCxnSpPr>
        <p:spPr>
          <a:xfrm flipV="1">
            <a:off x="1587099" y="3987102"/>
            <a:ext cx="886848" cy="9827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eparation 22">
            <a:extLst>
              <a:ext uri="{FF2B5EF4-FFF2-40B4-BE49-F238E27FC236}">
                <a16:creationId xmlns:a16="http://schemas.microsoft.com/office/drawing/2014/main" id="{C9DB4AA6-0E10-F44C-A6D7-61D2E904C830}"/>
              </a:ext>
            </a:extLst>
          </p:cNvPr>
          <p:cNvSpPr/>
          <p:nvPr/>
        </p:nvSpPr>
        <p:spPr>
          <a:xfrm>
            <a:off x="2243386" y="1871331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BB473-9419-2145-B4EB-FE9E41BA494F}"/>
              </a:ext>
            </a:extLst>
          </p:cNvPr>
          <p:cNvSpPr/>
          <p:nvPr/>
        </p:nvSpPr>
        <p:spPr>
          <a:xfrm>
            <a:off x="4044072" y="2321927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Front End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9C393F-78FF-1848-824B-282133FFF0A2}"/>
              </a:ext>
            </a:extLst>
          </p:cNvPr>
          <p:cNvSpPr/>
          <p:nvPr/>
        </p:nvSpPr>
        <p:spPr>
          <a:xfrm>
            <a:off x="6259781" y="1675035"/>
            <a:ext cx="1291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Reviews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983CB-7F3D-8C42-A383-2BBE281B7735}"/>
              </a:ext>
            </a:extLst>
          </p:cNvPr>
          <p:cNvSpPr/>
          <p:nvPr/>
        </p:nvSpPr>
        <p:spPr>
          <a:xfrm>
            <a:off x="6109298" y="1535449"/>
            <a:ext cx="1597351" cy="227935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0EC7BE8-AF56-044E-8099-41FEC810A058}"/>
              </a:ext>
            </a:extLst>
          </p:cNvPr>
          <p:cNvSpPr/>
          <p:nvPr/>
        </p:nvSpPr>
        <p:spPr>
          <a:xfrm>
            <a:off x="8694386" y="4193738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Ratings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71A4103-5862-4D48-9DEB-98977A0BEF22}"/>
              </a:ext>
            </a:extLst>
          </p:cNvPr>
          <p:cNvCxnSpPr>
            <a:cxnSpLocks/>
            <a:stCxn id="74" idx="1"/>
            <a:endCxn id="72" idx="3"/>
          </p:cNvCxnSpPr>
          <p:nvPr/>
        </p:nvCxnSpPr>
        <p:spPr>
          <a:xfrm rot="10800000" flipV="1">
            <a:off x="3248390" y="3104784"/>
            <a:ext cx="804827" cy="8021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D20B89A-834E-A44D-AB80-7DE72FC3FA6D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5342190" y="2452275"/>
            <a:ext cx="917593" cy="42046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CB4DCE82-0760-404C-86AB-1CB86C934DC8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5333379" y="3056663"/>
            <a:ext cx="940773" cy="47883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AAE4532A-04A2-3D46-BD0C-48967CDD373F}"/>
              </a:ext>
            </a:extLst>
          </p:cNvPr>
          <p:cNvCxnSpPr>
            <a:cxnSpLocks/>
          </p:cNvCxnSpPr>
          <p:nvPr/>
        </p:nvCxnSpPr>
        <p:spPr>
          <a:xfrm rot="10800000">
            <a:off x="7550862" y="3599663"/>
            <a:ext cx="1143525" cy="14534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DE9151-1E76-7A45-B9BA-3114ED5A499E}"/>
              </a:ext>
            </a:extLst>
          </p:cNvPr>
          <p:cNvSpPr txBox="1"/>
          <p:nvPr/>
        </p:nvSpPr>
        <p:spPr>
          <a:xfrm>
            <a:off x="2218955" y="2346711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C31E1A0-E939-2447-9947-7FF58258B285}"/>
              </a:ext>
            </a:extLst>
          </p:cNvPr>
          <p:cNvSpPr/>
          <p:nvPr/>
        </p:nvSpPr>
        <p:spPr>
          <a:xfrm>
            <a:off x="2473947" y="3722226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9339576-E2A5-B94A-9F58-AD2B1864B555}"/>
              </a:ext>
            </a:extLst>
          </p:cNvPr>
          <p:cNvSpPr/>
          <p:nvPr/>
        </p:nvSpPr>
        <p:spPr>
          <a:xfrm>
            <a:off x="4053216" y="2967624"/>
            <a:ext cx="128016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EA20B95-C8C2-DF4D-BA1C-AC769570C957}"/>
              </a:ext>
            </a:extLst>
          </p:cNvPr>
          <p:cNvSpPr/>
          <p:nvPr/>
        </p:nvSpPr>
        <p:spPr>
          <a:xfrm>
            <a:off x="8694386" y="4851815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DB35110-D748-B641-AD7D-AF5BEC2A7493}"/>
              </a:ext>
            </a:extLst>
          </p:cNvPr>
          <p:cNvCxnSpPr>
            <a:cxnSpLocks/>
          </p:cNvCxnSpPr>
          <p:nvPr/>
        </p:nvCxnSpPr>
        <p:spPr>
          <a:xfrm>
            <a:off x="1461264" y="2652287"/>
            <a:ext cx="1012683" cy="11904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30E9FF7-939A-3E44-83E9-B549D8A946CE}"/>
              </a:ext>
            </a:extLst>
          </p:cNvPr>
          <p:cNvSpPr txBox="1"/>
          <p:nvPr/>
        </p:nvSpPr>
        <p:spPr>
          <a:xfrm>
            <a:off x="383725" y="23612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Latency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148D5F-5793-D048-BEB8-9605DED80AB7}"/>
              </a:ext>
            </a:extLst>
          </p:cNvPr>
          <p:cNvSpPr txBox="1"/>
          <p:nvPr/>
        </p:nvSpPr>
        <p:spPr>
          <a:xfrm>
            <a:off x="192967" y="456646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Non latency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E5AB382-DC8F-F141-8A36-E34E3B373F91}"/>
              </a:ext>
            </a:extLst>
          </p:cNvPr>
          <p:cNvCxnSpPr>
            <a:cxnSpLocks/>
          </p:cNvCxnSpPr>
          <p:nvPr/>
        </p:nvCxnSpPr>
        <p:spPr>
          <a:xfrm rot="10800000">
            <a:off x="7536492" y="2420191"/>
            <a:ext cx="1157894" cy="2536700"/>
          </a:xfrm>
          <a:prstGeom prst="curvedConnector3">
            <a:avLst>
              <a:gd name="adj1" fmla="val 30604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D85ABCE7-ACDA-B54E-9E91-8A97ABE0867B}"/>
              </a:ext>
            </a:extLst>
          </p:cNvPr>
          <p:cNvSpPr/>
          <p:nvPr/>
        </p:nvSpPr>
        <p:spPr>
          <a:xfrm>
            <a:off x="6274151" y="339833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DAD2CA6-83CC-2F49-9B0B-3BD5F2373FEB}"/>
              </a:ext>
            </a:extLst>
          </p:cNvPr>
          <p:cNvSpPr/>
          <p:nvPr/>
        </p:nvSpPr>
        <p:spPr>
          <a:xfrm>
            <a:off x="6274151" y="2758255"/>
            <a:ext cx="127671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Reviews 2</a:t>
            </a:r>
          </a:p>
        </p:txBody>
      </p: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C60F049D-0EAF-2644-951C-07A67B3EA5E9}"/>
              </a:ext>
            </a:extLst>
          </p:cNvPr>
          <p:cNvCxnSpPr>
            <a:cxnSpLocks/>
          </p:cNvCxnSpPr>
          <p:nvPr/>
        </p:nvCxnSpPr>
        <p:spPr>
          <a:xfrm rot="10800000">
            <a:off x="5333376" y="3184995"/>
            <a:ext cx="864056" cy="185210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43E6B64-EF36-4141-8433-93DF508B0532}"/>
              </a:ext>
            </a:extLst>
          </p:cNvPr>
          <p:cNvSpPr/>
          <p:nvPr/>
        </p:nvSpPr>
        <p:spPr>
          <a:xfrm>
            <a:off x="6274151" y="4210529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Details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4553561A-4C99-E24E-A406-2A88F33DD083}"/>
              </a:ext>
            </a:extLst>
          </p:cNvPr>
          <p:cNvSpPr/>
          <p:nvPr/>
        </p:nvSpPr>
        <p:spPr>
          <a:xfrm>
            <a:off x="6274151" y="4868606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A6099C-D232-3D4E-84B0-E265B05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Design components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760D76-8A52-284E-B3E3-0E150A198893}"/>
              </a:ext>
            </a:extLst>
          </p:cNvPr>
          <p:cNvSpPr txBox="1"/>
          <p:nvPr/>
        </p:nvSpPr>
        <p:spPr>
          <a:xfrm>
            <a:off x="1143001" y="5519569"/>
            <a:ext cx="1070035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B0F0"/>
                </a:solidFill>
                <a:latin typeface="Ubuntu Light" panose="020B0304030602030204" pitchFamily="34" charset="0"/>
              </a:rPr>
              <a:t>Classify applications’ performance objectives at the ingress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BD3C1C-D9AB-5844-B395-63848139E7B5}"/>
              </a:ext>
            </a:extLst>
          </p:cNvPr>
          <p:cNvSpPr txBox="1"/>
          <p:nvPr/>
        </p:nvSpPr>
        <p:spPr>
          <a:xfrm>
            <a:off x="725595" y="5934970"/>
            <a:ext cx="1091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The front-end application tags requests as either high or low priority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Uses custom HTTP header fields to pass this priority information to the sidecar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6F156-C056-6A40-9780-DD3AE43B4332}"/>
              </a:ext>
            </a:extLst>
          </p:cNvPr>
          <p:cNvSpPr txBox="1"/>
          <p:nvPr/>
        </p:nvSpPr>
        <p:spPr>
          <a:xfrm>
            <a:off x="3742898" y="1275685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Ubuntu Light" panose="020B0304030602030204" pitchFamily="34" charset="0"/>
              </a:rPr>
              <a:t>Is this request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Ubuntu Light" panose="020B0304030602030204" pitchFamily="34" charset="0"/>
              </a:rPr>
              <a:t>latency-sensitive?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46FC5A-380D-A849-8101-1FC2137E7789}"/>
              </a:ext>
            </a:extLst>
          </p:cNvPr>
          <p:cNvSpPr txBox="1"/>
          <p:nvPr/>
        </p:nvSpPr>
        <p:spPr>
          <a:xfrm>
            <a:off x="9732658" y="274458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High priority tag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A02DB8-8C39-BD42-BDD3-425B081E2066}"/>
              </a:ext>
            </a:extLst>
          </p:cNvPr>
          <p:cNvSpPr txBox="1"/>
          <p:nvPr/>
        </p:nvSpPr>
        <p:spPr>
          <a:xfrm>
            <a:off x="9728443" y="310478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Low priority tag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E536D04-6248-2B4D-8A8F-534282AF55B1}"/>
              </a:ext>
            </a:extLst>
          </p:cNvPr>
          <p:cNvSpPr/>
          <p:nvPr/>
        </p:nvSpPr>
        <p:spPr>
          <a:xfrm>
            <a:off x="9374045" y="3172123"/>
            <a:ext cx="274320" cy="2743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40A5D07-B0AF-8C49-BEB0-5BF241F2FA1D}"/>
              </a:ext>
            </a:extLst>
          </p:cNvPr>
          <p:cNvSpPr/>
          <p:nvPr/>
        </p:nvSpPr>
        <p:spPr>
          <a:xfrm>
            <a:off x="9378260" y="2794984"/>
            <a:ext cx="274320" cy="27432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825902-F86E-4143-9519-758CE2361841}"/>
              </a:ext>
            </a:extLst>
          </p:cNvPr>
          <p:cNvSpPr/>
          <p:nvPr/>
        </p:nvSpPr>
        <p:spPr>
          <a:xfrm>
            <a:off x="4304484" y="1903032"/>
            <a:ext cx="182880" cy="18288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A5E501D-C9C4-9440-8497-5146ECB4B512}"/>
              </a:ext>
            </a:extLst>
          </p:cNvPr>
          <p:cNvSpPr/>
          <p:nvPr/>
        </p:nvSpPr>
        <p:spPr>
          <a:xfrm>
            <a:off x="4879094" y="1896427"/>
            <a:ext cx="182880" cy="1828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73C45-2B60-AD42-BF29-41A8F7C67F87}"/>
              </a:ext>
            </a:extLst>
          </p:cNvPr>
          <p:cNvSpPr txBox="1"/>
          <p:nvPr/>
        </p:nvSpPr>
        <p:spPr>
          <a:xfrm>
            <a:off x="4478868" y="17977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or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E4EE63F-63AF-7B48-887C-DE2E7E9E6D79}"/>
              </a:ext>
            </a:extLst>
          </p:cNvPr>
          <p:cNvSpPr/>
          <p:nvPr/>
        </p:nvSpPr>
        <p:spPr>
          <a:xfrm>
            <a:off x="3238619" y="4040184"/>
            <a:ext cx="274320" cy="274320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7F1858-4F1E-7B44-BD68-E3E82459D122}"/>
              </a:ext>
            </a:extLst>
          </p:cNvPr>
          <p:cNvSpPr txBox="1"/>
          <p:nvPr/>
        </p:nvSpPr>
        <p:spPr>
          <a:xfrm>
            <a:off x="14502063" y="4010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A9632-74CD-454B-ABE3-7799C5B59274}"/>
              </a:ext>
            </a:extLst>
          </p:cNvPr>
          <p:cNvSpPr/>
          <p:nvPr/>
        </p:nvSpPr>
        <p:spPr>
          <a:xfrm>
            <a:off x="3650803" y="1261504"/>
            <a:ext cx="2062506" cy="1731538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04978AC-63AB-A941-80D4-51C8C12C73A9}"/>
              </a:ext>
            </a:extLst>
          </p:cNvPr>
          <p:cNvSpPr/>
          <p:nvPr/>
        </p:nvSpPr>
        <p:spPr>
          <a:xfrm>
            <a:off x="3813441" y="2569378"/>
            <a:ext cx="274320" cy="274320"/>
          </a:xfrm>
          <a:prstGeom prst="roundRect">
            <a:avLst/>
          </a:prstGeom>
          <a:solidFill>
            <a:srgbClr val="00B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96 -0.04537 0.04206 -0.09051 0.05 -0.12639 C 0.05794 -0.16227 0.0474 -0.21504 0.0474 -0.21504 " pathEditMode="relative" ptsTypes="AAA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1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2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3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3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26 0.02569 -0.00651 0.05138 0.00404 0.06296 C 0.01445 0.07476 0.06328 0.07013 0.06328 0.07013 " pathEditMode="relative" ptsTypes="AAA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54" grpId="0"/>
      <p:bldP spid="56" grpId="0"/>
      <p:bldP spid="57" grpId="0" animBg="1"/>
      <p:bldP spid="59" grpId="0" animBg="1"/>
      <p:bldP spid="61" grpId="0" animBg="1"/>
      <p:bldP spid="62" grpId="0" animBg="1"/>
      <p:bldP spid="22" grpId="0"/>
      <p:bldP spid="64" grpId="0" animBg="1"/>
      <p:bldP spid="64" grpId="1" animBg="1"/>
      <p:bldP spid="64" grpId="2" animBg="1"/>
      <p:bldP spid="26" grpId="0" animBg="1"/>
      <p:bldP spid="65" grpId="0" animBg="1"/>
      <p:bldP spid="6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CA32EC-60C8-4248-82F9-6217AAED312A}"/>
              </a:ext>
            </a:extLst>
          </p:cNvPr>
          <p:cNvSpPr/>
          <p:nvPr/>
        </p:nvSpPr>
        <p:spPr>
          <a:xfrm>
            <a:off x="142208" y="5029243"/>
            <a:ext cx="2804044" cy="9162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19368-FFF7-2846-BDD7-12847D934CF1}"/>
              </a:ext>
            </a:extLst>
          </p:cNvPr>
          <p:cNvSpPr/>
          <p:nvPr/>
        </p:nvSpPr>
        <p:spPr>
          <a:xfrm>
            <a:off x="329670" y="4130422"/>
            <a:ext cx="242912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C3E70-D5E2-FC4E-87A3-9755B2A7C814}"/>
              </a:ext>
            </a:extLst>
          </p:cNvPr>
          <p:cNvSpPr/>
          <p:nvPr/>
        </p:nvSpPr>
        <p:spPr>
          <a:xfrm>
            <a:off x="591443" y="3268372"/>
            <a:ext cx="1954765" cy="11087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D725121D-8B74-944C-91CB-240E74AC8937}"/>
              </a:ext>
            </a:extLst>
          </p:cNvPr>
          <p:cNvSpPr/>
          <p:nvPr/>
        </p:nvSpPr>
        <p:spPr>
          <a:xfrm>
            <a:off x="765761" y="2249807"/>
            <a:ext cx="1628537" cy="1381468"/>
          </a:xfrm>
          <a:prstGeom prst="pentag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lockchain with solid fill">
            <a:extLst>
              <a:ext uri="{FF2B5EF4-FFF2-40B4-BE49-F238E27FC236}">
                <a16:creationId xmlns:a16="http://schemas.microsoft.com/office/drawing/2014/main" id="{256D0D38-CF13-C84C-84B9-5AD772287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964" y="4468800"/>
            <a:ext cx="914400" cy="914400"/>
          </a:xfrm>
          <a:prstGeom prst="rect">
            <a:avLst/>
          </a:prstGeom>
        </p:spPr>
      </p:pic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940F0E99-274D-9E41-B308-91368F8ED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93" y="4938684"/>
            <a:ext cx="914400" cy="914400"/>
          </a:xfrm>
          <a:prstGeom prst="rect">
            <a:avLst/>
          </a:prstGeom>
        </p:spPr>
      </p:pic>
      <p:pic>
        <p:nvPicPr>
          <p:cNvPr id="16" name="Graphic 15" descr="Morse Code with solid fill">
            <a:extLst>
              <a:ext uri="{FF2B5EF4-FFF2-40B4-BE49-F238E27FC236}">
                <a16:creationId xmlns:a16="http://schemas.microsoft.com/office/drawing/2014/main" id="{9CA7F430-FD90-5F4C-954E-3587CFC98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3481" y="3238972"/>
            <a:ext cx="914400" cy="914400"/>
          </a:xfrm>
          <a:prstGeom prst="rect">
            <a:avLst/>
          </a:prstGeom>
        </p:spPr>
      </p:pic>
      <p:pic>
        <p:nvPicPr>
          <p:cNvPr id="18" name="Graphic 17" descr="Gears with solid fill">
            <a:extLst>
              <a:ext uri="{FF2B5EF4-FFF2-40B4-BE49-F238E27FC236}">
                <a16:creationId xmlns:a16="http://schemas.microsoft.com/office/drawing/2014/main" id="{CDE76E64-5CBF-2342-8D79-F3212380A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301" y="3831588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7AE37FD-512C-8B4A-ABF2-15BE2E660B4B}"/>
              </a:ext>
            </a:extLst>
          </p:cNvPr>
          <p:cNvSpPr txBox="1"/>
          <p:nvPr/>
        </p:nvSpPr>
        <p:spPr>
          <a:xfrm>
            <a:off x="563301" y="6276504"/>
            <a:ext cx="213231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buntu Light"/>
              </a:rPr>
              <a:t>Monolithic</a:t>
            </a:r>
            <a:endParaRPr lang="en-US" sz="3200" dirty="0">
              <a:solidFill>
                <a:srgbClr val="0070C0"/>
              </a:solidFill>
              <a:latin typeface="Ubuntu Light" panose="020B0304030602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C5493B-74BE-1241-A7CE-C83345AE680C}"/>
              </a:ext>
            </a:extLst>
          </p:cNvPr>
          <p:cNvSpPr/>
          <p:nvPr/>
        </p:nvSpPr>
        <p:spPr>
          <a:xfrm>
            <a:off x="5134848" y="6273225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buntu Light" panose="020B0304030602030204" pitchFamily="34" charset="0"/>
              </a:rPr>
              <a:t>Microservice</a:t>
            </a:r>
            <a:endParaRPr lang="en-US" sz="2800" dirty="0">
              <a:solidFill>
                <a:srgbClr val="0070C0"/>
              </a:solidFill>
              <a:latin typeface="Ubuntu Light" panose="020B0304030602030204" pitchFamily="34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17CF221B-AC55-0242-8C8D-2AD1ACB38257}"/>
              </a:ext>
            </a:extLst>
          </p:cNvPr>
          <p:cNvSpPr/>
          <p:nvPr/>
        </p:nvSpPr>
        <p:spPr>
          <a:xfrm>
            <a:off x="3304825" y="4037360"/>
            <a:ext cx="1066800" cy="566020"/>
          </a:xfrm>
          <a:prstGeom prst="rightArrow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66800"/>
                      <a:gd name="connsiteY0" fmla="*/ 141505 h 566020"/>
                      <a:gd name="connsiteX1" fmla="*/ 399733 w 1066800"/>
                      <a:gd name="connsiteY1" fmla="*/ 141505 h 566020"/>
                      <a:gd name="connsiteX2" fmla="*/ 783790 w 1066800"/>
                      <a:gd name="connsiteY2" fmla="*/ 141505 h 566020"/>
                      <a:gd name="connsiteX3" fmla="*/ 783790 w 1066800"/>
                      <a:gd name="connsiteY3" fmla="*/ 0 h 566020"/>
                      <a:gd name="connsiteX4" fmla="*/ 1066800 w 1066800"/>
                      <a:gd name="connsiteY4" fmla="*/ 283010 h 566020"/>
                      <a:gd name="connsiteX5" fmla="*/ 783790 w 1066800"/>
                      <a:gd name="connsiteY5" fmla="*/ 566020 h 566020"/>
                      <a:gd name="connsiteX6" fmla="*/ 783790 w 1066800"/>
                      <a:gd name="connsiteY6" fmla="*/ 424515 h 566020"/>
                      <a:gd name="connsiteX7" fmla="*/ 391895 w 1066800"/>
                      <a:gd name="connsiteY7" fmla="*/ 424515 h 566020"/>
                      <a:gd name="connsiteX8" fmla="*/ 0 w 1066800"/>
                      <a:gd name="connsiteY8" fmla="*/ 424515 h 566020"/>
                      <a:gd name="connsiteX9" fmla="*/ 0 w 1066800"/>
                      <a:gd name="connsiteY9" fmla="*/ 141505 h 56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66800" h="566020" fill="none" extrusionOk="0">
                        <a:moveTo>
                          <a:pt x="0" y="141505"/>
                        </a:moveTo>
                        <a:cubicBezTo>
                          <a:pt x="141693" y="120853"/>
                          <a:pt x="251287" y="172206"/>
                          <a:pt x="399733" y="141505"/>
                        </a:cubicBezTo>
                        <a:cubicBezTo>
                          <a:pt x="548179" y="110804"/>
                          <a:pt x="598403" y="180038"/>
                          <a:pt x="783790" y="141505"/>
                        </a:cubicBezTo>
                        <a:cubicBezTo>
                          <a:pt x="779336" y="107278"/>
                          <a:pt x="794604" y="70078"/>
                          <a:pt x="783790" y="0"/>
                        </a:cubicBezTo>
                        <a:cubicBezTo>
                          <a:pt x="927612" y="112300"/>
                          <a:pt x="941195" y="222656"/>
                          <a:pt x="1066800" y="283010"/>
                        </a:cubicBezTo>
                        <a:cubicBezTo>
                          <a:pt x="937560" y="419266"/>
                          <a:pt x="880696" y="421009"/>
                          <a:pt x="783790" y="566020"/>
                        </a:cubicBezTo>
                        <a:cubicBezTo>
                          <a:pt x="783074" y="505796"/>
                          <a:pt x="785585" y="482807"/>
                          <a:pt x="783790" y="424515"/>
                        </a:cubicBezTo>
                        <a:cubicBezTo>
                          <a:pt x="618248" y="439806"/>
                          <a:pt x="552501" y="400037"/>
                          <a:pt x="391895" y="424515"/>
                        </a:cubicBezTo>
                        <a:cubicBezTo>
                          <a:pt x="231289" y="448993"/>
                          <a:pt x="152875" y="383403"/>
                          <a:pt x="0" y="424515"/>
                        </a:cubicBezTo>
                        <a:cubicBezTo>
                          <a:pt x="-3697" y="289741"/>
                          <a:pt x="12870" y="268754"/>
                          <a:pt x="0" y="141505"/>
                        </a:cubicBezTo>
                        <a:close/>
                      </a:path>
                      <a:path w="1066800" h="566020" stroke="0" extrusionOk="0">
                        <a:moveTo>
                          <a:pt x="0" y="141505"/>
                        </a:moveTo>
                        <a:cubicBezTo>
                          <a:pt x="128652" y="130083"/>
                          <a:pt x="299826" y="153929"/>
                          <a:pt x="384057" y="141505"/>
                        </a:cubicBezTo>
                        <a:cubicBezTo>
                          <a:pt x="468288" y="129081"/>
                          <a:pt x="638725" y="163633"/>
                          <a:pt x="783790" y="141505"/>
                        </a:cubicBezTo>
                        <a:cubicBezTo>
                          <a:pt x="778892" y="107597"/>
                          <a:pt x="791022" y="37169"/>
                          <a:pt x="783790" y="0"/>
                        </a:cubicBezTo>
                        <a:cubicBezTo>
                          <a:pt x="889648" y="46118"/>
                          <a:pt x="976333" y="243843"/>
                          <a:pt x="1066800" y="283010"/>
                        </a:cubicBezTo>
                        <a:cubicBezTo>
                          <a:pt x="987107" y="430210"/>
                          <a:pt x="859191" y="485385"/>
                          <a:pt x="783790" y="566020"/>
                        </a:cubicBezTo>
                        <a:cubicBezTo>
                          <a:pt x="772623" y="503313"/>
                          <a:pt x="791311" y="494585"/>
                          <a:pt x="783790" y="424515"/>
                        </a:cubicBezTo>
                        <a:cubicBezTo>
                          <a:pt x="636263" y="458266"/>
                          <a:pt x="489876" y="409813"/>
                          <a:pt x="407571" y="424515"/>
                        </a:cubicBezTo>
                        <a:cubicBezTo>
                          <a:pt x="325266" y="439217"/>
                          <a:pt x="200572" y="418863"/>
                          <a:pt x="0" y="424515"/>
                        </a:cubicBezTo>
                        <a:cubicBezTo>
                          <a:pt x="-4400" y="364615"/>
                          <a:pt x="20916" y="259780"/>
                          <a:pt x="0" y="1415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D71DD3-6EB6-3943-8E87-C250C5D22D6F}"/>
              </a:ext>
            </a:extLst>
          </p:cNvPr>
          <p:cNvSpPr txBox="1"/>
          <p:nvPr/>
        </p:nvSpPr>
        <p:spPr>
          <a:xfrm>
            <a:off x="764244" y="415958"/>
            <a:ext cx="1067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  <a:ea typeface="+mj-ea"/>
                <a:cs typeface="+mj-cs"/>
              </a:rPr>
              <a:t>A recent shift from 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  <a:ea typeface="+mj-ea"/>
                <a:cs typeface="+mj-cs"/>
              </a:rPr>
              <a:t>monolithic to microservice architectu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</a:t>
            </a:r>
          </a:p>
        </p:txBody>
      </p:sp>
      <p:sp>
        <p:nvSpPr>
          <p:cNvPr id="76" name="Preparation 75">
            <a:extLst>
              <a:ext uri="{FF2B5EF4-FFF2-40B4-BE49-F238E27FC236}">
                <a16:creationId xmlns:a16="http://schemas.microsoft.com/office/drawing/2014/main" id="{C9C1A0D0-BF3B-AE41-9D16-225A0383D4ED}"/>
              </a:ext>
            </a:extLst>
          </p:cNvPr>
          <p:cNvSpPr/>
          <p:nvPr/>
        </p:nvSpPr>
        <p:spPr>
          <a:xfrm>
            <a:off x="4627073" y="3326305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ECEAFAA-4DAA-4E46-8D68-6C716627B1CA}"/>
              </a:ext>
            </a:extLst>
          </p:cNvPr>
          <p:cNvSpPr/>
          <p:nvPr/>
        </p:nvSpPr>
        <p:spPr>
          <a:xfrm>
            <a:off x="6901474" y="516775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3444644-7BCD-9E40-8933-0E4103079F09}"/>
              </a:ext>
            </a:extLst>
          </p:cNvPr>
          <p:cNvSpPr/>
          <p:nvPr/>
        </p:nvSpPr>
        <p:spPr>
          <a:xfrm>
            <a:off x="6891977" y="38960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E72EA50-BABB-5648-A1CC-F7FE31F499B4}"/>
              </a:ext>
            </a:extLst>
          </p:cNvPr>
          <p:cNvSpPr/>
          <p:nvPr/>
        </p:nvSpPr>
        <p:spPr>
          <a:xfrm>
            <a:off x="6902616" y="2705681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A0B9B50-FDB8-B24B-80A6-261E37A9930B}"/>
              </a:ext>
            </a:extLst>
          </p:cNvPr>
          <p:cNvSpPr/>
          <p:nvPr/>
        </p:nvSpPr>
        <p:spPr>
          <a:xfrm>
            <a:off x="8849132" y="458363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59339115-ECCB-704D-AB50-02B0590F0BC3}"/>
              </a:ext>
            </a:extLst>
          </p:cNvPr>
          <p:cNvSpPr/>
          <p:nvPr/>
        </p:nvSpPr>
        <p:spPr>
          <a:xfrm>
            <a:off x="8864392" y="181413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 descr="Gears with solid fill">
            <a:extLst>
              <a:ext uri="{FF2B5EF4-FFF2-40B4-BE49-F238E27FC236}">
                <a16:creationId xmlns:a16="http://schemas.microsoft.com/office/drawing/2014/main" id="{7B5FD5B0-A8EC-3043-ACAE-4DF2368AF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5981" y="5272266"/>
            <a:ext cx="431065" cy="431065"/>
          </a:xfrm>
          <a:prstGeom prst="rect">
            <a:avLst/>
          </a:prstGeom>
        </p:spPr>
      </p:pic>
      <p:pic>
        <p:nvPicPr>
          <p:cNvPr id="86" name="Graphic 85" descr="Gears with solid fill">
            <a:extLst>
              <a:ext uri="{FF2B5EF4-FFF2-40B4-BE49-F238E27FC236}">
                <a16:creationId xmlns:a16="http://schemas.microsoft.com/office/drawing/2014/main" id="{C77405E7-9761-A54F-AA4D-FCF34D7DE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5580" y="4688142"/>
            <a:ext cx="431065" cy="431065"/>
          </a:xfrm>
          <a:prstGeom prst="rect">
            <a:avLst/>
          </a:prstGeom>
        </p:spPr>
      </p:pic>
      <p:pic>
        <p:nvPicPr>
          <p:cNvPr id="87" name="Graphic 86" descr="Gears with solid fill">
            <a:extLst>
              <a:ext uri="{FF2B5EF4-FFF2-40B4-BE49-F238E27FC236}">
                <a16:creationId xmlns:a16="http://schemas.microsoft.com/office/drawing/2014/main" id="{88B08753-E26E-B04B-B941-F19E58807A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8899" y="1940123"/>
            <a:ext cx="431065" cy="431065"/>
          </a:xfrm>
          <a:prstGeom prst="rect">
            <a:avLst/>
          </a:prstGeom>
        </p:spPr>
      </p:pic>
      <p:pic>
        <p:nvPicPr>
          <p:cNvPr id="88" name="Graphic 87" descr="Morse Code with solid fill">
            <a:extLst>
              <a:ext uri="{FF2B5EF4-FFF2-40B4-BE49-F238E27FC236}">
                <a16:creationId xmlns:a16="http://schemas.microsoft.com/office/drawing/2014/main" id="{991406C1-A642-5B48-B4E0-A42C8DBBFB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3589" y="4000593"/>
            <a:ext cx="457200" cy="457200"/>
          </a:xfrm>
          <a:prstGeom prst="rect">
            <a:avLst/>
          </a:prstGeom>
        </p:spPr>
      </p:pic>
      <p:pic>
        <p:nvPicPr>
          <p:cNvPr id="89" name="Graphic 88" descr="Blockchain with solid fill">
            <a:extLst>
              <a:ext uri="{FF2B5EF4-FFF2-40B4-BE49-F238E27FC236}">
                <a16:creationId xmlns:a16="http://schemas.microsoft.com/office/drawing/2014/main" id="{0058D412-92D3-B347-84BF-B7FA1ABB0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94056" y="2797121"/>
            <a:ext cx="457200" cy="457200"/>
          </a:xfrm>
          <a:prstGeom prst="rect">
            <a:avLst/>
          </a:prstGeom>
        </p:spPr>
      </p:pic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94F2BED2-093B-764C-8A8D-5B7A92D24E6E}"/>
              </a:ext>
            </a:extLst>
          </p:cNvPr>
          <p:cNvSpPr/>
          <p:nvPr/>
        </p:nvSpPr>
        <p:spPr>
          <a:xfrm>
            <a:off x="8855149" y="583106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raphic 153" descr="Gears with solid fill">
            <a:extLst>
              <a:ext uri="{FF2B5EF4-FFF2-40B4-BE49-F238E27FC236}">
                <a16:creationId xmlns:a16="http://schemas.microsoft.com/office/drawing/2014/main" id="{B792EFE2-FDCB-6D47-A25C-FE7E0104C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5580" y="5933263"/>
            <a:ext cx="431065" cy="431065"/>
          </a:xfrm>
          <a:prstGeom prst="rect">
            <a:avLst/>
          </a:prstGeom>
        </p:spPr>
      </p:pic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9C32D44D-C7C9-714E-9206-0F3C4EC0AF53}"/>
              </a:ext>
            </a:extLst>
          </p:cNvPr>
          <p:cNvSpPr/>
          <p:nvPr/>
        </p:nvSpPr>
        <p:spPr>
          <a:xfrm>
            <a:off x="9255163" y="601239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Graphic 155" descr="Gears with solid fill">
            <a:extLst>
              <a:ext uri="{FF2B5EF4-FFF2-40B4-BE49-F238E27FC236}">
                <a16:creationId xmlns:a16="http://schemas.microsoft.com/office/drawing/2014/main" id="{980D66AE-4649-2740-A5F6-947854A62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74963" y="6122635"/>
            <a:ext cx="431065" cy="431065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C03EE4F1-F724-624B-98DA-0F360D36AA8A}"/>
              </a:ext>
            </a:extLst>
          </p:cNvPr>
          <p:cNvSpPr/>
          <p:nvPr/>
        </p:nvSpPr>
        <p:spPr>
          <a:xfrm>
            <a:off x="8751969" y="5733126"/>
            <a:ext cx="1245987" cy="1015663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67739C23-CDE8-EE41-A4FE-B2CE7F065162}"/>
              </a:ext>
            </a:extLst>
          </p:cNvPr>
          <p:cNvCxnSpPr>
            <a:cxnSpLocks/>
            <a:stCxn id="14" idx="1"/>
            <a:endCxn id="18" idx="1"/>
          </p:cNvCxnSpPr>
          <p:nvPr/>
        </p:nvCxnSpPr>
        <p:spPr>
          <a:xfrm rot="10800000" flipH="1">
            <a:off x="460993" y="4288788"/>
            <a:ext cx="102308" cy="1107096"/>
          </a:xfrm>
          <a:prstGeom prst="curvedConnector3">
            <a:avLst>
              <a:gd name="adj1" fmla="val -74481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urved Connector 193">
            <a:extLst>
              <a:ext uri="{FF2B5EF4-FFF2-40B4-BE49-F238E27FC236}">
                <a16:creationId xmlns:a16="http://schemas.microsoft.com/office/drawing/2014/main" id="{7E1FA41F-1F13-254C-B521-2C36B612A87A}"/>
              </a:ext>
            </a:extLst>
          </p:cNvPr>
          <p:cNvCxnSpPr>
            <a:cxnSpLocks/>
            <a:stCxn id="16" idx="3"/>
            <a:endCxn id="12" idx="3"/>
          </p:cNvCxnSpPr>
          <p:nvPr/>
        </p:nvCxnSpPr>
        <p:spPr>
          <a:xfrm>
            <a:off x="2407881" y="3696172"/>
            <a:ext cx="96483" cy="1229828"/>
          </a:xfrm>
          <a:prstGeom prst="curvedConnector3">
            <a:avLst>
              <a:gd name="adj1" fmla="val 126326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E4728267-2F4B-B147-89EE-37EBDE0D5F38}"/>
              </a:ext>
            </a:extLst>
          </p:cNvPr>
          <p:cNvCxnSpPr>
            <a:cxnSpLocks/>
            <a:stCxn id="16" idx="0"/>
            <a:endCxn id="18" idx="0"/>
          </p:cNvCxnSpPr>
          <p:nvPr/>
        </p:nvCxnSpPr>
        <p:spPr>
          <a:xfrm rot="16200000" flipH="1" flipV="1">
            <a:off x="1189283" y="3070190"/>
            <a:ext cx="592616" cy="930180"/>
          </a:xfrm>
          <a:prstGeom prst="curvedConnector3">
            <a:avLst>
              <a:gd name="adj1" fmla="val -38575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urved Connector 229">
            <a:extLst>
              <a:ext uri="{FF2B5EF4-FFF2-40B4-BE49-F238E27FC236}">
                <a16:creationId xmlns:a16="http://schemas.microsoft.com/office/drawing/2014/main" id="{18F2EE51-A283-7F46-87DB-39C87FB533B0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1270264" y="4468806"/>
            <a:ext cx="319700" cy="457195"/>
          </a:xfrm>
          <a:prstGeom prst="curvedConnector2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7EAD0BC-BF09-AD40-9413-EE1695ACFFCA}"/>
              </a:ext>
            </a:extLst>
          </p:cNvPr>
          <p:cNvSpPr/>
          <p:nvPr/>
        </p:nvSpPr>
        <p:spPr>
          <a:xfrm>
            <a:off x="8850257" y="3031085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Graphic 52" descr="Database with solid fill">
            <a:extLst>
              <a:ext uri="{FF2B5EF4-FFF2-40B4-BE49-F238E27FC236}">
                <a16:creationId xmlns:a16="http://schemas.microsoft.com/office/drawing/2014/main" id="{82C5995A-5521-FA4D-9872-35F787B6B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39445" y="3135591"/>
            <a:ext cx="457200" cy="457200"/>
          </a:xfrm>
          <a:prstGeom prst="rect">
            <a:avLst/>
          </a:prstGeom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0F08B5F-8D2D-0748-87CF-00E18CFCFB88}"/>
              </a:ext>
            </a:extLst>
          </p:cNvPr>
          <p:cNvSpPr/>
          <p:nvPr/>
        </p:nvSpPr>
        <p:spPr>
          <a:xfrm>
            <a:off x="9157792" y="332630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Graphic 55" descr="Database with solid fill">
            <a:extLst>
              <a:ext uri="{FF2B5EF4-FFF2-40B4-BE49-F238E27FC236}">
                <a16:creationId xmlns:a16="http://schemas.microsoft.com/office/drawing/2014/main" id="{BC6EB4C4-E15C-F946-8DFE-1D799D4F6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6980" y="3430813"/>
            <a:ext cx="457200" cy="457200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CCD5E26-4DF1-274F-9769-503C82A25C6A}"/>
              </a:ext>
            </a:extLst>
          </p:cNvPr>
          <p:cNvSpPr/>
          <p:nvPr/>
        </p:nvSpPr>
        <p:spPr>
          <a:xfrm>
            <a:off x="9557806" y="350763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 descr="Database with solid fill">
            <a:extLst>
              <a:ext uri="{FF2B5EF4-FFF2-40B4-BE49-F238E27FC236}">
                <a16:creationId xmlns:a16="http://schemas.microsoft.com/office/drawing/2014/main" id="{DCD5B7F1-DFAA-AE45-AF24-6EFA4988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245" y="3599279"/>
            <a:ext cx="457200" cy="4572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AD1E0E5C-5FFC-7D47-BAA9-0AF71856A218}"/>
              </a:ext>
            </a:extLst>
          </p:cNvPr>
          <p:cNvSpPr/>
          <p:nvPr/>
        </p:nvSpPr>
        <p:spPr>
          <a:xfrm>
            <a:off x="8751969" y="2928864"/>
            <a:ext cx="1602074" cy="1284366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D018B85-6DBE-C04F-9FA7-6AC8A7297E5C}"/>
              </a:ext>
            </a:extLst>
          </p:cNvPr>
          <p:cNvSpPr/>
          <p:nvPr/>
        </p:nvSpPr>
        <p:spPr>
          <a:xfrm>
            <a:off x="10988907" y="400498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 descr="Gears with solid fill">
            <a:extLst>
              <a:ext uri="{FF2B5EF4-FFF2-40B4-BE49-F238E27FC236}">
                <a16:creationId xmlns:a16="http://schemas.microsoft.com/office/drawing/2014/main" id="{0D335FFF-3A2F-3D47-B75B-73CFBED78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3414" y="4130977"/>
            <a:ext cx="431065" cy="431065"/>
          </a:xfrm>
          <a:prstGeom prst="rect">
            <a:avLst/>
          </a:prstGeom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58E83A8-E4A5-4748-A251-5080B64B4CF3}"/>
              </a:ext>
            </a:extLst>
          </p:cNvPr>
          <p:cNvSpPr/>
          <p:nvPr/>
        </p:nvSpPr>
        <p:spPr>
          <a:xfrm>
            <a:off x="10981291" y="5170562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Gears with solid fill">
            <a:extLst>
              <a:ext uri="{FF2B5EF4-FFF2-40B4-BE49-F238E27FC236}">
                <a16:creationId xmlns:a16="http://schemas.microsoft.com/office/drawing/2014/main" id="{93CBF8B1-9450-C94F-8EA3-EA2379A3E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1722" y="5272756"/>
            <a:ext cx="431065" cy="431065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0918A02-A2DC-594C-80A4-6D5EB20340B5}"/>
              </a:ext>
            </a:extLst>
          </p:cNvPr>
          <p:cNvSpPr/>
          <p:nvPr/>
        </p:nvSpPr>
        <p:spPr>
          <a:xfrm>
            <a:off x="11381305" y="5351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 descr="Gears with solid fill">
            <a:extLst>
              <a:ext uri="{FF2B5EF4-FFF2-40B4-BE49-F238E27FC236}">
                <a16:creationId xmlns:a16="http://schemas.microsoft.com/office/drawing/2014/main" id="{B6EBBEDC-A85A-DE46-8E0E-EF176AB2C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01105" y="5462128"/>
            <a:ext cx="431065" cy="43106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45D162B-6EDF-8B47-B445-EB43C1CC3A96}"/>
              </a:ext>
            </a:extLst>
          </p:cNvPr>
          <p:cNvSpPr/>
          <p:nvPr/>
        </p:nvSpPr>
        <p:spPr>
          <a:xfrm>
            <a:off x="10899793" y="5071091"/>
            <a:ext cx="1245987" cy="1015663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A2B646A5-7384-1E43-A213-DC5C59BCDD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20139" y="3087193"/>
            <a:ext cx="919613" cy="90279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>
            <a:extLst>
              <a:ext uri="{FF2B5EF4-FFF2-40B4-BE49-F238E27FC236}">
                <a16:creationId xmlns:a16="http://schemas.microsoft.com/office/drawing/2014/main" id="{7F8DEB82-0540-3D4F-92D3-8B85418E2BB1}"/>
              </a:ext>
            </a:extLst>
          </p:cNvPr>
          <p:cNvCxnSpPr>
            <a:cxnSpLocks/>
          </p:cNvCxnSpPr>
          <p:nvPr/>
        </p:nvCxnSpPr>
        <p:spPr>
          <a:xfrm rot="10800000">
            <a:off x="5920139" y="4502050"/>
            <a:ext cx="919925" cy="110732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30304444-E85C-744B-8509-18053EECD0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20138" y="4257547"/>
            <a:ext cx="912294" cy="675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01242FA5-A12F-D640-B42D-8429BDFFA262}"/>
              </a:ext>
            </a:extLst>
          </p:cNvPr>
          <p:cNvCxnSpPr>
            <a:cxnSpLocks/>
            <a:stCxn id="84" idx="1"/>
          </p:cNvCxnSpPr>
          <p:nvPr/>
        </p:nvCxnSpPr>
        <p:spPr>
          <a:xfrm rot="10800000" flipV="1">
            <a:off x="7541554" y="2134175"/>
            <a:ext cx="1322838" cy="72235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>
            <a:extLst>
              <a:ext uri="{FF2B5EF4-FFF2-40B4-BE49-F238E27FC236}">
                <a16:creationId xmlns:a16="http://schemas.microsoft.com/office/drawing/2014/main" id="{B0239DE3-A128-D641-9493-F4A6506D9496}"/>
              </a:ext>
            </a:extLst>
          </p:cNvPr>
          <p:cNvCxnSpPr>
            <a:cxnSpLocks/>
            <a:endCxn id="79" idx="3"/>
          </p:cNvCxnSpPr>
          <p:nvPr/>
        </p:nvCxnSpPr>
        <p:spPr>
          <a:xfrm rot="10800000">
            <a:off x="7542696" y="3025722"/>
            <a:ext cx="1615096" cy="80586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94D478E0-8444-514B-8A5D-A3492FC050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41554" y="3213507"/>
            <a:ext cx="1307578" cy="78810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B5B0C182-F921-0742-A40E-3B59400A949B}"/>
              </a:ext>
            </a:extLst>
          </p:cNvPr>
          <p:cNvCxnSpPr>
            <a:cxnSpLocks/>
          </p:cNvCxnSpPr>
          <p:nvPr/>
        </p:nvCxnSpPr>
        <p:spPr>
          <a:xfrm rot="10800000">
            <a:off x="7532179" y="4490337"/>
            <a:ext cx="1337550" cy="133327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93DE59F1-7340-3048-8DFB-31D40D04239F}"/>
              </a:ext>
            </a:extLst>
          </p:cNvPr>
          <p:cNvCxnSpPr>
            <a:cxnSpLocks/>
          </p:cNvCxnSpPr>
          <p:nvPr/>
        </p:nvCxnSpPr>
        <p:spPr>
          <a:xfrm rot="10800000">
            <a:off x="7541554" y="4233924"/>
            <a:ext cx="1307578" cy="61488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F481EBB5-21FA-D444-A85D-7209CFC428A3}"/>
              </a:ext>
            </a:extLst>
          </p:cNvPr>
          <p:cNvCxnSpPr>
            <a:cxnSpLocks/>
            <a:endCxn id="77" idx="3"/>
          </p:cNvCxnSpPr>
          <p:nvPr/>
        </p:nvCxnSpPr>
        <p:spPr>
          <a:xfrm rot="10800000">
            <a:off x="7541554" y="5487800"/>
            <a:ext cx="1616238" cy="106590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>
            <a:extLst>
              <a:ext uri="{FF2B5EF4-FFF2-40B4-BE49-F238E27FC236}">
                <a16:creationId xmlns:a16="http://schemas.microsoft.com/office/drawing/2014/main" id="{57719FE0-B449-CA4A-84B4-CA4E4C0D12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97890" y="3326305"/>
            <a:ext cx="1150180" cy="5052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>
            <a:extLst>
              <a:ext uri="{FF2B5EF4-FFF2-40B4-BE49-F238E27FC236}">
                <a16:creationId xmlns:a16="http://schemas.microsoft.com/office/drawing/2014/main" id="{3D4C195D-0C88-C74E-8DED-1A2F82F2E4A4}"/>
              </a:ext>
            </a:extLst>
          </p:cNvPr>
          <p:cNvCxnSpPr>
            <a:cxnSpLocks/>
            <a:endCxn id="84" idx="3"/>
          </p:cNvCxnSpPr>
          <p:nvPr/>
        </p:nvCxnSpPr>
        <p:spPr>
          <a:xfrm rot="10800000">
            <a:off x="9504473" y="2134175"/>
            <a:ext cx="1461641" cy="6869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>
            <a:extLst>
              <a:ext uri="{FF2B5EF4-FFF2-40B4-BE49-F238E27FC236}">
                <a16:creationId xmlns:a16="http://schemas.microsoft.com/office/drawing/2014/main" id="{E7728A74-9F17-0849-990A-935CBE84DEF4}"/>
              </a:ext>
            </a:extLst>
          </p:cNvPr>
          <p:cNvCxnSpPr>
            <a:cxnSpLocks/>
            <a:stCxn id="65" idx="1"/>
          </p:cNvCxnSpPr>
          <p:nvPr/>
        </p:nvCxnSpPr>
        <p:spPr>
          <a:xfrm rot="10800000" flipV="1">
            <a:off x="9504475" y="4325029"/>
            <a:ext cx="1484433" cy="578646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58493023-DCA3-A54A-941C-3879495B86F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20991" y="5902668"/>
            <a:ext cx="1460315" cy="51876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>
            <a:extLst>
              <a:ext uri="{FF2B5EF4-FFF2-40B4-BE49-F238E27FC236}">
                <a16:creationId xmlns:a16="http://schemas.microsoft.com/office/drawing/2014/main" id="{B33072D4-A0FE-4D4D-9EDD-0C0988A4E246}"/>
              </a:ext>
            </a:extLst>
          </p:cNvPr>
          <p:cNvCxnSpPr>
            <a:cxnSpLocks/>
            <a:stCxn id="71" idx="1"/>
          </p:cNvCxnSpPr>
          <p:nvPr/>
        </p:nvCxnSpPr>
        <p:spPr>
          <a:xfrm rot="10800000">
            <a:off x="9504473" y="5071092"/>
            <a:ext cx="1476819" cy="41951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ED1FA487-730D-8946-B6D4-7E5A7CF62C78}"/>
              </a:ext>
            </a:extLst>
          </p:cNvPr>
          <p:cNvSpPr txBox="1"/>
          <p:nvPr/>
        </p:nvSpPr>
        <p:spPr>
          <a:xfrm>
            <a:off x="4603741" y="3960628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338C811C-0DCC-3745-9941-45A6B705DE69}"/>
              </a:ext>
            </a:extLst>
          </p:cNvPr>
          <p:cNvSpPr/>
          <p:nvPr/>
        </p:nvSpPr>
        <p:spPr>
          <a:xfrm>
            <a:off x="10980077" y="256406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Graphic 202" descr="Gears with solid fill">
            <a:extLst>
              <a:ext uri="{FF2B5EF4-FFF2-40B4-BE49-F238E27FC236}">
                <a16:creationId xmlns:a16="http://schemas.microsoft.com/office/drawing/2014/main" id="{A73FF2B1-0268-9249-8ED4-C7A9A038A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0508" y="2666254"/>
            <a:ext cx="431065" cy="431065"/>
          </a:xfrm>
          <a:prstGeom prst="rect">
            <a:avLst/>
          </a:prstGeom>
        </p:spPr>
      </p:pic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ED2CFC2D-F66C-B341-9FAA-432B6ED8DBD3}"/>
              </a:ext>
            </a:extLst>
          </p:cNvPr>
          <p:cNvSpPr/>
          <p:nvPr/>
        </p:nvSpPr>
        <p:spPr>
          <a:xfrm>
            <a:off x="11380091" y="27453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" name="Graphic 204" descr="Gears with solid fill">
            <a:extLst>
              <a:ext uri="{FF2B5EF4-FFF2-40B4-BE49-F238E27FC236}">
                <a16:creationId xmlns:a16="http://schemas.microsoft.com/office/drawing/2014/main" id="{02B0114F-FFE6-D043-88BB-984048DCFC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9891" y="2855626"/>
            <a:ext cx="431065" cy="431065"/>
          </a:xfrm>
          <a:prstGeom prst="rect">
            <a:avLst/>
          </a:prstGeom>
        </p:spPr>
      </p:pic>
      <p:sp>
        <p:nvSpPr>
          <p:cNvPr id="206" name="Rectangle 205">
            <a:extLst>
              <a:ext uri="{FF2B5EF4-FFF2-40B4-BE49-F238E27FC236}">
                <a16:creationId xmlns:a16="http://schemas.microsoft.com/office/drawing/2014/main" id="{A7187020-F032-D346-844F-F146AB935611}"/>
              </a:ext>
            </a:extLst>
          </p:cNvPr>
          <p:cNvSpPr/>
          <p:nvPr/>
        </p:nvSpPr>
        <p:spPr>
          <a:xfrm>
            <a:off x="10898579" y="2464589"/>
            <a:ext cx="1245987" cy="1015663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3DB82-ABD4-0D46-840D-AF8149097C09}"/>
              </a:ext>
            </a:extLst>
          </p:cNvPr>
          <p:cNvSpPr txBox="1"/>
          <p:nvPr/>
        </p:nvSpPr>
        <p:spPr>
          <a:xfrm>
            <a:off x="3684870" y="2755298"/>
            <a:ext cx="126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Ubuntu Light" panose="020B0304030602030204" pitchFamily="34" charset="0"/>
              </a:rPr>
              <a:t>Function calls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67E9FD57-BE18-F645-84D1-86CC6DE9A0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11341" y="2928863"/>
            <a:ext cx="1174308" cy="112761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ED665742-0C4D-CA44-A3EC-4986F1FCB0F5}"/>
              </a:ext>
            </a:extLst>
          </p:cNvPr>
          <p:cNvCxnSpPr>
            <a:cxnSpLocks/>
          </p:cNvCxnSpPr>
          <p:nvPr/>
        </p:nvCxnSpPr>
        <p:spPr>
          <a:xfrm>
            <a:off x="4959822" y="2248915"/>
            <a:ext cx="1371982" cy="107738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8A8DB8E-165F-7847-A498-C71C5E1BC284}"/>
              </a:ext>
            </a:extLst>
          </p:cNvPr>
          <p:cNvSpPr txBox="1"/>
          <p:nvPr/>
        </p:nvSpPr>
        <p:spPr>
          <a:xfrm>
            <a:off x="3706937" y="2091617"/>
            <a:ext cx="126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Ubuntu Light" panose="020B0304030602030204" pitchFamily="34" charset="0"/>
              </a:rPr>
              <a:t>Network calls</a:t>
            </a:r>
          </a:p>
        </p:txBody>
      </p:sp>
    </p:spTree>
    <p:extLst>
      <p:ext uri="{BB962C8B-B14F-4D97-AF65-F5344CB8AC3E}">
        <p14:creationId xmlns:p14="http://schemas.microsoft.com/office/powerpoint/2010/main" val="20898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151" grpId="0" animBg="1"/>
      <p:bldP spid="155" grpId="0" animBg="1"/>
      <p:bldP spid="157" grpId="0" animBg="1"/>
      <p:bldP spid="52" grpId="0" animBg="1"/>
      <p:bldP spid="55" grpId="0" animBg="1"/>
      <p:bldP spid="60" grpId="0" animBg="1"/>
      <p:bldP spid="62" grpId="0" animBg="1"/>
      <p:bldP spid="65" grpId="0" animBg="1"/>
      <p:bldP spid="71" grpId="0" animBg="1"/>
      <p:bldP spid="73" grpId="0" animBg="1"/>
      <p:bldP spid="75" grpId="0" animBg="1"/>
      <p:bldP spid="186" grpId="0"/>
      <p:bldP spid="202" grpId="0" animBg="1"/>
      <p:bldP spid="204" grpId="0" animBg="1"/>
      <p:bldP spid="206" grpId="0" animBg="1"/>
      <p:bldP spid="2" grpId="0"/>
      <p:bldP spid="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357C18-47D7-0543-B452-1FE47EE101C3}"/>
              </a:ext>
            </a:extLst>
          </p:cNvPr>
          <p:cNvSpPr/>
          <p:nvPr/>
        </p:nvSpPr>
        <p:spPr>
          <a:xfrm>
            <a:off x="6259782" y="231511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A846C-1188-0D40-9365-8A6050D3382C}"/>
              </a:ext>
            </a:extLst>
          </p:cNvPr>
          <p:cNvCxnSpPr>
            <a:cxnSpLocks/>
          </p:cNvCxnSpPr>
          <p:nvPr/>
        </p:nvCxnSpPr>
        <p:spPr>
          <a:xfrm flipV="1">
            <a:off x="1781111" y="1552615"/>
            <a:ext cx="0" cy="36931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360985B-6938-4749-AD19-50B36EB2116D}"/>
              </a:ext>
            </a:extLst>
          </p:cNvPr>
          <p:cNvCxnSpPr>
            <a:cxnSpLocks/>
          </p:cNvCxnSpPr>
          <p:nvPr/>
        </p:nvCxnSpPr>
        <p:spPr>
          <a:xfrm flipV="1">
            <a:off x="1587099" y="3987102"/>
            <a:ext cx="886848" cy="9827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eparation 22">
            <a:extLst>
              <a:ext uri="{FF2B5EF4-FFF2-40B4-BE49-F238E27FC236}">
                <a16:creationId xmlns:a16="http://schemas.microsoft.com/office/drawing/2014/main" id="{C9DB4AA6-0E10-F44C-A6D7-61D2E904C830}"/>
              </a:ext>
            </a:extLst>
          </p:cNvPr>
          <p:cNvSpPr/>
          <p:nvPr/>
        </p:nvSpPr>
        <p:spPr>
          <a:xfrm>
            <a:off x="2243386" y="1871331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BB473-9419-2145-B4EB-FE9E41BA494F}"/>
              </a:ext>
            </a:extLst>
          </p:cNvPr>
          <p:cNvSpPr/>
          <p:nvPr/>
        </p:nvSpPr>
        <p:spPr>
          <a:xfrm>
            <a:off x="4044072" y="2321927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Front End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9C393F-78FF-1848-824B-282133FFF0A2}"/>
              </a:ext>
            </a:extLst>
          </p:cNvPr>
          <p:cNvSpPr/>
          <p:nvPr/>
        </p:nvSpPr>
        <p:spPr>
          <a:xfrm>
            <a:off x="6259781" y="1675035"/>
            <a:ext cx="1291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Reviews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983CB-7F3D-8C42-A383-2BBE281B7735}"/>
              </a:ext>
            </a:extLst>
          </p:cNvPr>
          <p:cNvSpPr/>
          <p:nvPr/>
        </p:nvSpPr>
        <p:spPr>
          <a:xfrm>
            <a:off x="6109298" y="1535449"/>
            <a:ext cx="1597351" cy="227935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0EC7BE8-AF56-044E-8099-41FEC810A058}"/>
              </a:ext>
            </a:extLst>
          </p:cNvPr>
          <p:cNvSpPr/>
          <p:nvPr/>
        </p:nvSpPr>
        <p:spPr>
          <a:xfrm>
            <a:off x="8694386" y="4193738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Ratings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71A4103-5862-4D48-9DEB-98977A0BEF22}"/>
              </a:ext>
            </a:extLst>
          </p:cNvPr>
          <p:cNvCxnSpPr>
            <a:cxnSpLocks/>
            <a:stCxn id="74" idx="1"/>
            <a:endCxn id="72" idx="3"/>
          </p:cNvCxnSpPr>
          <p:nvPr/>
        </p:nvCxnSpPr>
        <p:spPr>
          <a:xfrm rot="10800000" flipV="1">
            <a:off x="3248390" y="3104784"/>
            <a:ext cx="804827" cy="8021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D20B89A-834E-A44D-AB80-7DE72FC3FA6D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5342190" y="2452275"/>
            <a:ext cx="917593" cy="42046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CB4DCE82-0760-404C-86AB-1CB86C934DC8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5333379" y="3056663"/>
            <a:ext cx="940773" cy="47883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AAE4532A-04A2-3D46-BD0C-48967CDD373F}"/>
              </a:ext>
            </a:extLst>
          </p:cNvPr>
          <p:cNvCxnSpPr>
            <a:cxnSpLocks/>
          </p:cNvCxnSpPr>
          <p:nvPr/>
        </p:nvCxnSpPr>
        <p:spPr>
          <a:xfrm rot="10800000">
            <a:off x="7550862" y="3599663"/>
            <a:ext cx="1143525" cy="14534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DE9151-1E76-7A45-B9BA-3114ED5A499E}"/>
              </a:ext>
            </a:extLst>
          </p:cNvPr>
          <p:cNvSpPr txBox="1"/>
          <p:nvPr/>
        </p:nvSpPr>
        <p:spPr>
          <a:xfrm>
            <a:off x="2218955" y="2346711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C31E1A0-E939-2447-9947-7FF58258B285}"/>
              </a:ext>
            </a:extLst>
          </p:cNvPr>
          <p:cNvSpPr/>
          <p:nvPr/>
        </p:nvSpPr>
        <p:spPr>
          <a:xfrm>
            <a:off x="2473947" y="3722226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9339576-E2A5-B94A-9F58-AD2B1864B555}"/>
              </a:ext>
            </a:extLst>
          </p:cNvPr>
          <p:cNvSpPr/>
          <p:nvPr/>
        </p:nvSpPr>
        <p:spPr>
          <a:xfrm>
            <a:off x="4053216" y="2967624"/>
            <a:ext cx="128016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EA20B95-C8C2-DF4D-BA1C-AC769570C957}"/>
              </a:ext>
            </a:extLst>
          </p:cNvPr>
          <p:cNvSpPr/>
          <p:nvPr/>
        </p:nvSpPr>
        <p:spPr>
          <a:xfrm>
            <a:off x="8694386" y="4851815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DB35110-D748-B641-AD7D-AF5BEC2A7493}"/>
              </a:ext>
            </a:extLst>
          </p:cNvPr>
          <p:cNvCxnSpPr>
            <a:cxnSpLocks/>
          </p:cNvCxnSpPr>
          <p:nvPr/>
        </p:nvCxnSpPr>
        <p:spPr>
          <a:xfrm>
            <a:off x="1461264" y="2652287"/>
            <a:ext cx="1012683" cy="11904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30E9FF7-939A-3E44-83E9-B549D8A946CE}"/>
              </a:ext>
            </a:extLst>
          </p:cNvPr>
          <p:cNvSpPr txBox="1"/>
          <p:nvPr/>
        </p:nvSpPr>
        <p:spPr>
          <a:xfrm>
            <a:off x="383725" y="23612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Latency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148D5F-5793-D048-BEB8-9605DED80AB7}"/>
              </a:ext>
            </a:extLst>
          </p:cNvPr>
          <p:cNvSpPr txBox="1"/>
          <p:nvPr/>
        </p:nvSpPr>
        <p:spPr>
          <a:xfrm>
            <a:off x="192967" y="456646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Non latency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E5AB382-DC8F-F141-8A36-E34E3B373F91}"/>
              </a:ext>
            </a:extLst>
          </p:cNvPr>
          <p:cNvCxnSpPr>
            <a:cxnSpLocks/>
          </p:cNvCxnSpPr>
          <p:nvPr/>
        </p:nvCxnSpPr>
        <p:spPr>
          <a:xfrm rot="10800000">
            <a:off x="7536492" y="2420191"/>
            <a:ext cx="1157894" cy="2536700"/>
          </a:xfrm>
          <a:prstGeom prst="curvedConnector3">
            <a:avLst>
              <a:gd name="adj1" fmla="val 30604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D85ABCE7-ACDA-B54E-9E91-8A97ABE0867B}"/>
              </a:ext>
            </a:extLst>
          </p:cNvPr>
          <p:cNvSpPr/>
          <p:nvPr/>
        </p:nvSpPr>
        <p:spPr>
          <a:xfrm>
            <a:off x="6274151" y="339833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DAD2CA6-83CC-2F49-9B0B-3BD5F2373FEB}"/>
              </a:ext>
            </a:extLst>
          </p:cNvPr>
          <p:cNvSpPr/>
          <p:nvPr/>
        </p:nvSpPr>
        <p:spPr>
          <a:xfrm>
            <a:off x="6274151" y="2758255"/>
            <a:ext cx="127671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Reviews 2</a:t>
            </a:r>
          </a:p>
        </p:txBody>
      </p: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C60F049D-0EAF-2644-951C-07A67B3EA5E9}"/>
              </a:ext>
            </a:extLst>
          </p:cNvPr>
          <p:cNvCxnSpPr>
            <a:cxnSpLocks/>
          </p:cNvCxnSpPr>
          <p:nvPr/>
        </p:nvCxnSpPr>
        <p:spPr>
          <a:xfrm rot="10800000">
            <a:off x="5333376" y="3184995"/>
            <a:ext cx="864056" cy="185210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43E6B64-EF36-4141-8433-93DF508B0532}"/>
              </a:ext>
            </a:extLst>
          </p:cNvPr>
          <p:cNvSpPr/>
          <p:nvPr/>
        </p:nvSpPr>
        <p:spPr>
          <a:xfrm>
            <a:off x="6274151" y="4210529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Details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4553561A-4C99-E24E-A406-2A88F33DD083}"/>
              </a:ext>
            </a:extLst>
          </p:cNvPr>
          <p:cNvSpPr/>
          <p:nvPr/>
        </p:nvSpPr>
        <p:spPr>
          <a:xfrm>
            <a:off x="6274151" y="4868606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A6099C-D232-3D4E-84B0-E265B05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Design components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BD3C1C-D9AB-5844-B395-63848139E7B5}"/>
              </a:ext>
            </a:extLst>
          </p:cNvPr>
          <p:cNvSpPr txBox="1"/>
          <p:nvPr/>
        </p:nvSpPr>
        <p:spPr>
          <a:xfrm>
            <a:off x="725906" y="5937544"/>
            <a:ext cx="1013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Every sidecar copies priority bits of incoming requests onto any outgoing requests it spawns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26777A-33A4-184D-8643-19791C0ECE0D}"/>
              </a:ext>
            </a:extLst>
          </p:cNvPr>
          <p:cNvSpPr/>
          <p:nvPr/>
        </p:nvSpPr>
        <p:spPr>
          <a:xfrm>
            <a:off x="5361069" y="3028321"/>
            <a:ext cx="274320" cy="2743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06AF32-6B22-2643-B4F2-993224AC209B}"/>
              </a:ext>
            </a:extLst>
          </p:cNvPr>
          <p:cNvSpPr/>
          <p:nvPr/>
        </p:nvSpPr>
        <p:spPr>
          <a:xfrm>
            <a:off x="5368661" y="2700947"/>
            <a:ext cx="274320" cy="27432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71E7EF1-CCBA-E44F-A67F-DB43E19B0280}"/>
              </a:ext>
            </a:extLst>
          </p:cNvPr>
          <p:cNvSpPr/>
          <p:nvPr/>
        </p:nvSpPr>
        <p:spPr>
          <a:xfrm>
            <a:off x="5256656" y="3341485"/>
            <a:ext cx="274320" cy="27432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05B1237-E422-6B49-B35C-81E83609AB12}"/>
              </a:ext>
            </a:extLst>
          </p:cNvPr>
          <p:cNvSpPr/>
          <p:nvPr/>
        </p:nvSpPr>
        <p:spPr>
          <a:xfrm>
            <a:off x="5379840" y="2371135"/>
            <a:ext cx="274320" cy="27432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CAEFA-C1C1-C04B-976F-F5F7D7388B99}"/>
              </a:ext>
            </a:extLst>
          </p:cNvPr>
          <p:cNvSpPr txBox="1"/>
          <p:nvPr/>
        </p:nvSpPr>
        <p:spPr>
          <a:xfrm>
            <a:off x="9732658" y="274458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High priority tag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A22109-988E-0A45-AB39-EE3F93C9AA71}"/>
              </a:ext>
            </a:extLst>
          </p:cNvPr>
          <p:cNvSpPr txBox="1"/>
          <p:nvPr/>
        </p:nvSpPr>
        <p:spPr>
          <a:xfrm>
            <a:off x="9728443" y="310478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Low priority tag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CF1EE-7CD3-E945-AC81-5E74732652EB}"/>
              </a:ext>
            </a:extLst>
          </p:cNvPr>
          <p:cNvSpPr/>
          <p:nvPr/>
        </p:nvSpPr>
        <p:spPr>
          <a:xfrm>
            <a:off x="9374045" y="3172123"/>
            <a:ext cx="274320" cy="2743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5965085-9240-A942-9509-B2D5241987B7}"/>
              </a:ext>
            </a:extLst>
          </p:cNvPr>
          <p:cNvSpPr/>
          <p:nvPr/>
        </p:nvSpPr>
        <p:spPr>
          <a:xfrm>
            <a:off x="9378260" y="2794984"/>
            <a:ext cx="274320" cy="274320"/>
          </a:xfrm>
          <a:prstGeom prst="roundRect">
            <a:avLst/>
          </a:prstGeom>
          <a:solidFill>
            <a:srgbClr val="00B3A1"/>
          </a:solidFill>
          <a:ln>
            <a:solidFill>
              <a:srgbClr val="00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78D049-C638-534D-8C20-4939787AC56E}"/>
              </a:ext>
            </a:extLst>
          </p:cNvPr>
          <p:cNvSpPr txBox="1"/>
          <p:nvPr/>
        </p:nvSpPr>
        <p:spPr>
          <a:xfrm>
            <a:off x="1603896" y="5534924"/>
            <a:ext cx="95477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  <a:defRPr/>
            </a:pPr>
            <a:r>
              <a:rPr lang="en-US" sz="2000" dirty="0">
                <a:solidFill>
                  <a:srgbClr val="00B0F0"/>
                </a:solidFill>
                <a:latin typeface="Ubuntu Light" panose="020B0304030602030204" pitchFamily="34" charset="0"/>
              </a:rPr>
              <a:t>Carry these performance objectives (i.e., priorities) through the entire system</a:t>
            </a:r>
          </a:p>
        </p:txBody>
      </p:sp>
    </p:spTree>
    <p:extLst>
      <p:ext uri="{BB962C8B-B14F-4D97-AF65-F5344CB8AC3E}">
        <p14:creationId xmlns:p14="http://schemas.microsoft.com/office/powerpoint/2010/main" val="18090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 0.00024 0.05612 0.00047 0.06967 -0.00925 C 0.08334 -0.01898 0.07787 -0.05879 0.08151 -0.05833 C 0.08529 -0.0581 0.07605 -0.0155 0.09206 -0.00694 C 0.10808 0.00163 0.15704 -0.01898 0.17761 -0.00694 C 0.19818 0.0051 0.20612 0.02292 0.21576 0.06551 C 0.22539 0.10811 0.22605 0.19931 0.23555 0.24792 C 0.24493 0.29653 0.26602 0.34885 0.2724 0.35788 C 0.27878 0.3669 0.2737 0.30163 0.2737 0.30163 " pathEditMode="relative" ptsTypes="AAAAAAAAA">
                                      <p:cBhvr>
                                        <p:cTn id="3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69 0.04954 0.05351 0.0993 0.06706 0.10972 C 0.08073 0.12037 0.0763 0.06157 0.08151 0.06296 C 0.08685 0.06458 0.08502 0.11111 0.0987 0.11921 C 0.11224 0.12731 0.14492 0.10116 0.16315 0.11227 C 0.18138 0.12315 0.19739 0.15301 0.20794 0.18472 C 0.21849 0.2162 0.21159 0.28055 0.2263 0.30162 C 0.24101 0.32268 0.28242 0.31875 0.29609 0.31111 C 0.30963 0.30324 0.30794 0.25486 0.30794 0.25486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86 0.09954 0.06172 0.1993 0.07487 0.22662 C 0.08802 0.25393 0.07878 0.16366 0.07878 0.16366 " pathEditMode="relative" ptsTypes="AAA"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86 0.11921 0.05586 0.23843 0.08281 0.27338 C 0.10977 0.30856 0.13581 0.25949 0.16185 0.21042 " pathEditMode="relative" ptsTypes="AAA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" grpId="0"/>
      <p:bldP spid="44" grpId="0"/>
      <p:bldP spid="8" grpId="0" animBg="1"/>
      <p:bldP spid="48" grpId="0" animBg="1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357C18-47D7-0543-B452-1FE47EE101C3}"/>
              </a:ext>
            </a:extLst>
          </p:cNvPr>
          <p:cNvSpPr/>
          <p:nvPr/>
        </p:nvSpPr>
        <p:spPr>
          <a:xfrm>
            <a:off x="6259782" y="231511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A846C-1188-0D40-9365-8A6050D3382C}"/>
              </a:ext>
            </a:extLst>
          </p:cNvPr>
          <p:cNvCxnSpPr>
            <a:cxnSpLocks/>
          </p:cNvCxnSpPr>
          <p:nvPr/>
        </p:nvCxnSpPr>
        <p:spPr>
          <a:xfrm flipV="1">
            <a:off x="1781111" y="1552615"/>
            <a:ext cx="0" cy="36931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360985B-6938-4749-AD19-50B36EB2116D}"/>
              </a:ext>
            </a:extLst>
          </p:cNvPr>
          <p:cNvCxnSpPr>
            <a:cxnSpLocks/>
          </p:cNvCxnSpPr>
          <p:nvPr/>
        </p:nvCxnSpPr>
        <p:spPr>
          <a:xfrm flipV="1">
            <a:off x="1587099" y="3987102"/>
            <a:ext cx="886848" cy="9827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eparation 22">
            <a:extLst>
              <a:ext uri="{FF2B5EF4-FFF2-40B4-BE49-F238E27FC236}">
                <a16:creationId xmlns:a16="http://schemas.microsoft.com/office/drawing/2014/main" id="{C9DB4AA6-0E10-F44C-A6D7-61D2E904C830}"/>
              </a:ext>
            </a:extLst>
          </p:cNvPr>
          <p:cNvSpPr/>
          <p:nvPr/>
        </p:nvSpPr>
        <p:spPr>
          <a:xfrm>
            <a:off x="2243386" y="1871331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BB473-9419-2145-B4EB-FE9E41BA494F}"/>
              </a:ext>
            </a:extLst>
          </p:cNvPr>
          <p:cNvSpPr/>
          <p:nvPr/>
        </p:nvSpPr>
        <p:spPr>
          <a:xfrm>
            <a:off x="4044072" y="2321927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Front End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9C393F-78FF-1848-824B-282133FFF0A2}"/>
              </a:ext>
            </a:extLst>
          </p:cNvPr>
          <p:cNvSpPr/>
          <p:nvPr/>
        </p:nvSpPr>
        <p:spPr>
          <a:xfrm>
            <a:off x="6259781" y="1675035"/>
            <a:ext cx="1291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Reviews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983CB-7F3D-8C42-A383-2BBE281B7735}"/>
              </a:ext>
            </a:extLst>
          </p:cNvPr>
          <p:cNvSpPr/>
          <p:nvPr/>
        </p:nvSpPr>
        <p:spPr>
          <a:xfrm>
            <a:off x="6109298" y="1535449"/>
            <a:ext cx="1597351" cy="227935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0EC7BE8-AF56-044E-8099-41FEC810A058}"/>
              </a:ext>
            </a:extLst>
          </p:cNvPr>
          <p:cNvSpPr/>
          <p:nvPr/>
        </p:nvSpPr>
        <p:spPr>
          <a:xfrm>
            <a:off x="8694386" y="4193738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Ratings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71A4103-5862-4D48-9DEB-98977A0BEF22}"/>
              </a:ext>
            </a:extLst>
          </p:cNvPr>
          <p:cNvCxnSpPr>
            <a:cxnSpLocks/>
            <a:stCxn id="74" idx="1"/>
            <a:endCxn id="72" idx="3"/>
          </p:cNvCxnSpPr>
          <p:nvPr/>
        </p:nvCxnSpPr>
        <p:spPr>
          <a:xfrm rot="10800000" flipV="1">
            <a:off x="3248390" y="3104784"/>
            <a:ext cx="804827" cy="8021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D20B89A-834E-A44D-AB80-7DE72FC3FA6D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5342190" y="2452275"/>
            <a:ext cx="917593" cy="42046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CB4DCE82-0760-404C-86AB-1CB86C934DC8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5333379" y="3056663"/>
            <a:ext cx="940773" cy="47883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AAE4532A-04A2-3D46-BD0C-48967CDD373F}"/>
              </a:ext>
            </a:extLst>
          </p:cNvPr>
          <p:cNvCxnSpPr>
            <a:cxnSpLocks/>
          </p:cNvCxnSpPr>
          <p:nvPr/>
        </p:nvCxnSpPr>
        <p:spPr>
          <a:xfrm rot="10800000">
            <a:off x="7550862" y="3599663"/>
            <a:ext cx="1143525" cy="14534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DE9151-1E76-7A45-B9BA-3114ED5A499E}"/>
              </a:ext>
            </a:extLst>
          </p:cNvPr>
          <p:cNvSpPr txBox="1"/>
          <p:nvPr/>
        </p:nvSpPr>
        <p:spPr>
          <a:xfrm>
            <a:off x="2218955" y="2346711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C31E1A0-E939-2447-9947-7FF58258B285}"/>
              </a:ext>
            </a:extLst>
          </p:cNvPr>
          <p:cNvSpPr/>
          <p:nvPr/>
        </p:nvSpPr>
        <p:spPr>
          <a:xfrm>
            <a:off x="2473947" y="3722226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9339576-E2A5-B94A-9F58-AD2B1864B555}"/>
              </a:ext>
            </a:extLst>
          </p:cNvPr>
          <p:cNvSpPr/>
          <p:nvPr/>
        </p:nvSpPr>
        <p:spPr>
          <a:xfrm>
            <a:off x="4053216" y="2967624"/>
            <a:ext cx="128016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EA20B95-C8C2-DF4D-BA1C-AC769570C957}"/>
              </a:ext>
            </a:extLst>
          </p:cNvPr>
          <p:cNvSpPr/>
          <p:nvPr/>
        </p:nvSpPr>
        <p:spPr>
          <a:xfrm>
            <a:off x="8694386" y="4851815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DB35110-D748-B641-AD7D-AF5BEC2A7493}"/>
              </a:ext>
            </a:extLst>
          </p:cNvPr>
          <p:cNvCxnSpPr>
            <a:cxnSpLocks/>
          </p:cNvCxnSpPr>
          <p:nvPr/>
        </p:nvCxnSpPr>
        <p:spPr>
          <a:xfrm>
            <a:off x="1461264" y="2652287"/>
            <a:ext cx="1012683" cy="11904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30E9FF7-939A-3E44-83E9-B549D8A946CE}"/>
              </a:ext>
            </a:extLst>
          </p:cNvPr>
          <p:cNvSpPr txBox="1"/>
          <p:nvPr/>
        </p:nvSpPr>
        <p:spPr>
          <a:xfrm>
            <a:off x="383725" y="23612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Latency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148D5F-5793-D048-BEB8-9605DED80AB7}"/>
              </a:ext>
            </a:extLst>
          </p:cNvPr>
          <p:cNvSpPr txBox="1"/>
          <p:nvPr/>
        </p:nvSpPr>
        <p:spPr>
          <a:xfrm>
            <a:off x="192967" y="456646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Non latency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E5AB382-DC8F-F141-8A36-E34E3B373F91}"/>
              </a:ext>
            </a:extLst>
          </p:cNvPr>
          <p:cNvCxnSpPr>
            <a:cxnSpLocks/>
          </p:cNvCxnSpPr>
          <p:nvPr/>
        </p:nvCxnSpPr>
        <p:spPr>
          <a:xfrm rot="10800000">
            <a:off x="7536492" y="2420191"/>
            <a:ext cx="1157894" cy="2536700"/>
          </a:xfrm>
          <a:prstGeom prst="curvedConnector3">
            <a:avLst>
              <a:gd name="adj1" fmla="val 30604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D85ABCE7-ACDA-B54E-9E91-8A97ABE0867B}"/>
              </a:ext>
            </a:extLst>
          </p:cNvPr>
          <p:cNvSpPr/>
          <p:nvPr/>
        </p:nvSpPr>
        <p:spPr>
          <a:xfrm>
            <a:off x="6274151" y="339833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DAD2CA6-83CC-2F49-9B0B-3BD5F2373FEB}"/>
              </a:ext>
            </a:extLst>
          </p:cNvPr>
          <p:cNvSpPr/>
          <p:nvPr/>
        </p:nvSpPr>
        <p:spPr>
          <a:xfrm>
            <a:off x="6274151" y="2758255"/>
            <a:ext cx="127671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Reviews 2</a:t>
            </a:r>
          </a:p>
        </p:txBody>
      </p: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C60F049D-0EAF-2644-951C-07A67B3EA5E9}"/>
              </a:ext>
            </a:extLst>
          </p:cNvPr>
          <p:cNvCxnSpPr>
            <a:cxnSpLocks/>
          </p:cNvCxnSpPr>
          <p:nvPr/>
        </p:nvCxnSpPr>
        <p:spPr>
          <a:xfrm rot="10800000">
            <a:off x="5333376" y="3184995"/>
            <a:ext cx="864056" cy="185210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43E6B64-EF36-4141-8433-93DF508B0532}"/>
              </a:ext>
            </a:extLst>
          </p:cNvPr>
          <p:cNvSpPr/>
          <p:nvPr/>
        </p:nvSpPr>
        <p:spPr>
          <a:xfrm>
            <a:off x="6274151" y="4210529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Details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4553561A-4C99-E24E-A406-2A88F33DD083}"/>
              </a:ext>
            </a:extLst>
          </p:cNvPr>
          <p:cNvSpPr/>
          <p:nvPr/>
        </p:nvSpPr>
        <p:spPr>
          <a:xfrm>
            <a:off x="6274151" y="4868606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A6099C-D232-3D4E-84B0-E265B05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Design components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BD3C1C-D9AB-5844-B395-63848139E7B5}"/>
              </a:ext>
            </a:extLst>
          </p:cNvPr>
          <p:cNvSpPr txBox="1"/>
          <p:nvPr/>
        </p:nvSpPr>
        <p:spPr>
          <a:xfrm>
            <a:off x="725906" y="5937544"/>
            <a:ext cx="10138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Prioritization at the request/message queue level (e.g., at the RabbitMQ queue)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hoice of transport protocol (BBR, LEDBAT, PCC Proteus) as per QoS of the request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Kernel prioritization for latency sensitive packets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78D049-C638-534D-8C20-4939787AC56E}"/>
              </a:ext>
            </a:extLst>
          </p:cNvPr>
          <p:cNvSpPr txBox="1"/>
          <p:nvPr/>
        </p:nvSpPr>
        <p:spPr>
          <a:xfrm>
            <a:off x="1603896" y="5534924"/>
            <a:ext cx="95477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  <a:defRPr/>
            </a:pPr>
            <a:r>
              <a:rPr lang="en-US" sz="2000" dirty="0">
                <a:solidFill>
                  <a:srgbClr val="00B0F0"/>
                </a:solidFill>
                <a:latin typeface="Ubuntu Light" panose="020B0304030602030204" pitchFamily="34" charset="0"/>
              </a:rPr>
              <a:t>Implement cross-layer prioritization at the sidecars</a:t>
            </a:r>
          </a:p>
        </p:txBody>
      </p:sp>
      <p:pic>
        <p:nvPicPr>
          <p:cNvPr id="42" name="Graphic 41" descr="Gears with solid fill">
            <a:extLst>
              <a:ext uri="{FF2B5EF4-FFF2-40B4-BE49-F238E27FC236}">
                <a16:creationId xmlns:a16="http://schemas.microsoft.com/office/drawing/2014/main" id="{CA9245B0-7A13-EF48-B48C-9AEEDBDF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1133" y="4574471"/>
            <a:ext cx="598627" cy="598627"/>
          </a:xfrm>
          <a:prstGeom prst="rect">
            <a:avLst/>
          </a:prstGeom>
        </p:spPr>
      </p:pic>
      <p:pic>
        <p:nvPicPr>
          <p:cNvPr id="49" name="Graphic 48" descr="Gears with solid fill">
            <a:extLst>
              <a:ext uri="{FF2B5EF4-FFF2-40B4-BE49-F238E27FC236}">
                <a16:creationId xmlns:a16="http://schemas.microsoft.com/office/drawing/2014/main" id="{051E26AE-6BA0-6646-84F4-E4716A0C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8507" y="4555018"/>
            <a:ext cx="598627" cy="598627"/>
          </a:xfrm>
          <a:prstGeom prst="rect">
            <a:avLst/>
          </a:prstGeom>
        </p:spPr>
      </p:pic>
      <p:pic>
        <p:nvPicPr>
          <p:cNvPr id="52" name="Graphic 51" descr="Gears with solid fill">
            <a:extLst>
              <a:ext uri="{FF2B5EF4-FFF2-40B4-BE49-F238E27FC236}">
                <a16:creationId xmlns:a16="http://schemas.microsoft.com/office/drawing/2014/main" id="{13863324-43B8-3245-BB8A-25189EFB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2006" y="3118512"/>
            <a:ext cx="598627" cy="598627"/>
          </a:xfrm>
          <a:prstGeom prst="rect">
            <a:avLst/>
          </a:prstGeom>
        </p:spPr>
      </p:pic>
      <p:pic>
        <p:nvPicPr>
          <p:cNvPr id="53" name="Graphic 52" descr="Gears with solid fill">
            <a:extLst>
              <a:ext uri="{FF2B5EF4-FFF2-40B4-BE49-F238E27FC236}">
                <a16:creationId xmlns:a16="http://schemas.microsoft.com/office/drawing/2014/main" id="{CC96A47F-6522-E846-9BB6-393A177F8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191" y="2033089"/>
            <a:ext cx="598627" cy="598627"/>
          </a:xfrm>
          <a:prstGeom prst="rect">
            <a:avLst/>
          </a:prstGeom>
        </p:spPr>
      </p:pic>
      <p:pic>
        <p:nvPicPr>
          <p:cNvPr id="54" name="Graphic 53" descr="Gears with solid fill">
            <a:extLst>
              <a:ext uri="{FF2B5EF4-FFF2-40B4-BE49-F238E27FC236}">
                <a16:creationId xmlns:a16="http://schemas.microsoft.com/office/drawing/2014/main" id="{70AAB2B7-B108-0E44-A615-9E9A4F9CA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626" y="2682982"/>
            <a:ext cx="598627" cy="5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1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phic 60" descr="Computer with solid fill">
            <a:extLst>
              <a:ext uri="{FF2B5EF4-FFF2-40B4-BE49-F238E27FC236}">
                <a16:creationId xmlns:a16="http://schemas.microsoft.com/office/drawing/2014/main" id="{6173A877-9D67-AF42-A2E3-29CBE79D3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226" y="4011476"/>
            <a:ext cx="646331" cy="646331"/>
          </a:xfrm>
          <a:prstGeom prst="rect">
            <a:avLst/>
          </a:prstGeom>
        </p:spPr>
      </p:pic>
      <p:pic>
        <p:nvPicPr>
          <p:cNvPr id="59" name="Graphic 58" descr="Computer with solid fill">
            <a:extLst>
              <a:ext uri="{FF2B5EF4-FFF2-40B4-BE49-F238E27FC236}">
                <a16:creationId xmlns:a16="http://schemas.microsoft.com/office/drawing/2014/main" id="{63ED836C-5364-2943-9DEC-A585BA72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20" y="2973105"/>
            <a:ext cx="646331" cy="64633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357C18-47D7-0543-B452-1FE47EE101C3}"/>
              </a:ext>
            </a:extLst>
          </p:cNvPr>
          <p:cNvSpPr/>
          <p:nvPr/>
        </p:nvSpPr>
        <p:spPr>
          <a:xfrm>
            <a:off x="6259782" y="231511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A846C-1188-0D40-9365-8A6050D3382C}"/>
              </a:ext>
            </a:extLst>
          </p:cNvPr>
          <p:cNvCxnSpPr>
            <a:cxnSpLocks/>
          </p:cNvCxnSpPr>
          <p:nvPr/>
        </p:nvCxnSpPr>
        <p:spPr>
          <a:xfrm flipV="1">
            <a:off x="1781111" y="1552615"/>
            <a:ext cx="0" cy="36931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360985B-6938-4749-AD19-50B36EB2116D}"/>
              </a:ext>
            </a:extLst>
          </p:cNvPr>
          <p:cNvCxnSpPr>
            <a:cxnSpLocks/>
          </p:cNvCxnSpPr>
          <p:nvPr/>
        </p:nvCxnSpPr>
        <p:spPr>
          <a:xfrm flipV="1">
            <a:off x="1587099" y="3987102"/>
            <a:ext cx="886848" cy="9827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eparation 22">
            <a:extLst>
              <a:ext uri="{FF2B5EF4-FFF2-40B4-BE49-F238E27FC236}">
                <a16:creationId xmlns:a16="http://schemas.microsoft.com/office/drawing/2014/main" id="{C9DB4AA6-0E10-F44C-A6D7-61D2E904C830}"/>
              </a:ext>
            </a:extLst>
          </p:cNvPr>
          <p:cNvSpPr/>
          <p:nvPr/>
        </p:nvSpPr>
        <p:spPr>
          <a:xfrm>
            <a:off x="2243386" y="1871331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BB473-9419-2145-B4EB-FE9E41BA494F}"/>
              </a:ext>
            </a:extLst>
          </p:cNvPr>
          <p:cNvSpPr/>
          <p:nvPr/>
        </p:nvSpPr>
        <p:spPr>
          <a:xfrm>
            <a:off x="4044072" y="2321927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Front End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B9C393F-78FF-1848-824B-282133FFF0A2}"/>
              </a:ext>
            </a:extLst>
          </p:cNvPr>
          <p:cNvSpPr/>
          <p:nvPr/>
        </p:nvSpPr>
        <p:spPr>
          <a:xfrm>
            <a:off x="6259781" y="1675035"/>
            <a:ext cx="1291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Reviews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983CB-7F3D-8C42-A383-2BBE281B7735}"/>
              </a:ext>
            </a:extLst>
          </p:cNvPr>
          <p:cNvSpPr/>
          <p:nvPr/>
        </p:nvSpPr>
        <p:spPr>
          <a:xfrm>
            <a:off x="6109298" y="1535449"/>
            <a:ext cx="1597351" cy="227935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0EC7BE8-AF56-044E-8099-41FEC810A058}"/>
              </a:ext>
            </a:extLst>
          </p:cNvPr>
          <p:cNvSpPr/>
          <p:nvPr/>
        </p:nvSpPr>
        <p:spPr>
          <a:xfrm>
            <a:off x="8694386" y="4193738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Ratings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71A4103-5862-4D48-9DEB-98977A0BEF22}"/>
              </a:ext>
            </a:extLst>
          </p:cNvPr>
          <p:cNvCxnSpPr>
            <a:cxnSpLocks/>
            <a:stCxn id="74" idx="1"/>
            <a:endCxn id="72" idx="3"/>
          </p:cNvCxnSpPr>
          <p:nvPr/>
        </p:nvCxnSpPr>
        <p:spPr>
          <a:xfrm rot="10800000" flipV="1">
            <a:off x="3248390" y="3104784"/>
            <a:ext cx="804827" cy="8021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D20B89A-834E-A44D-AB80-7DE72FC3FA6D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5342190" y="2452275"/>
            <a:ext cx="917593" cy="42046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CB4DCE82-0760-404C-86AB-1CB86C934DC8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5333379" y="3056663"/>
            <a:ext cx="940773" cy="47883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AAE4532A-04A2-3D46-BD0C-48967CDD373F}"/>
              </a:ext>
            </a:extLst>
          </p:cNvPr>
          <p:cNvCxnSpPr>
            <a:cxnSpLocks/>
          </p:cNvCxnSpPr>
          <p:nvPr/>
        </p:nvCxnSpPr>
        <p:spPr>
          <a:xfrm rot="10800000">
            <a:off x="7550862" y="3599663"/>
            <a:ext cx="1143525" cy="14534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DE9151-1E76-7A45-B9BA-3114ED5A499E}"/>
              </a:ext>
            </a:extLst>
          </p:cNvPr>
          <p:cNvSpPr txBox="1"/>
          <p:nvPr/>
        </p:nvSpPr>
        <p:spPr>
          <a:xfrm>
            <a:off x="2218955" y="2346711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C31E1A0-E939-2447-9947-7FF58258B285}"/>
              </a:ext>
            </a:extLst>
          </p:cNvPr>
          <p:cNvSpPr/>
          <p:nvPr/>
        </p:nvSpPr>
        <p:spPr>
          <a:xfrm>
            <a:off x="2473947" y="3722226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9339576-E2A5-B94A-9F58-AD2B1864B555}"/>
              </a:ext>
            </a:extLst>
          </p:cNvPr>
          <p:cNvSpPr/>
          <p:nvPr/>
        </p:nvSpPr>
        <p:spPr>
          <a:xfrm>
            <a:off x="4053216" y="2967624"/>
            <a:ext cx="128016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EA20B95-C8C2-DF4D-BA1C-AC769570C957}"/>
              </a:ext>
            </a:extLst>
          </p:cNvPr>
          <p:cNvSpPr/>
          <p:nvPr/>
        </p:nvSpPr>
        <p:spPr>
          <a:xfrm>
            <a:off x="8694386" y="4851815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DB35110-D748-B641-AD7D-AF5BEC2A7493}"/>
              </a:ext>
            </a:extLst>
          </p:cNvPr>
          <p:cNvCxnSpPr>
            <a:cxnSpLocks/>
          </p:cNvCxnSpPr>
          <p:nvPr/>
        </p:nvCxnSpPr>
        <p:spPr>
          <a:xfrm>
            <a:off x="1461264" y="2652287"/>
            <a:ext cx="1012683" cy="119043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30E9FF7-939A-3E44-83E9-B549D8A946CE}"/>
              </a:ext>
            </a:extLst>
          </p:cNvPr>
          <p:cNvSpPr txBox="1"/>
          <p:nvPr/>
        </p:nvSpPr>
        <p:spPr>
          <a:xfrm>
            <a:off x="383725" y="23612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Latency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148D5F-5793-D048-BEB8-9605DED80AB7}"/>
              </a:ext>
            </a:extLst>
          </p:cNvPr>
          <p:cNvSpPr txBox="1"/>
          <p:nvPr/>
        </p:nvSpPr>
        <p:spPr>
          <a:xfrm>
            <a:off x="192967" y="4566463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Non latency </a:t>
            </a:r>
          </a:p>
          <a:p>
            <a:pPr algn="ctr"/>
            <a:r>
              <a:rPr lang="en-US" dirty="0">
                <a:latin typeface="Ubuntu Light" panose="020B0304030602030204" pitchFamily="34" charset="0"/>
              </a:rPr>
              <a:t>sensitive</a:t>
            </a: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0E5AB382-DC8F-F141-8A36-E34E3B373F91}"/>
              </a:ext>
            </a:extLst>
          </p:cNvPr>
          <p:cNvCxnSpPr>
            <a:cxnSpLocks/>
          </p:cNvCxnSpPr>
          <p:nvPr/>
        </p:nvCxnSpPr>
        <p:spPr>
          <a:xfrm rot="10800000">
            <a:off x="7536492" y="2420191"/>
            <a:ext cx="1157894" cy="2536700"/>
          </a:xfrm>
          <a:prstGeom prst="curvedConnector3">
            <a:avLst>
              <a:gd name="adj1" fmla="val 30604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D85ABCE7-ACDA-B54E-9E91-8A97ABE0867B}"/>
              </a:ext>
            </a:extLst>
          </p:cNvPr>
          <p:cNvSpPr/>
          <p:nvPr/>
        </p:nvSpPr>
        <p:spPr>
          <a:xfrm>
            <a:off x="6274151" y="3398335"/>
            <a:ext cx="1276710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DAD2CA6-83CC-2F49-9B0B-3BD5F2373FEB}"/>
              </a:ext>
            </a:extLst>
          </p:cNvPr>
          <p:cNvSpPr/>
          <p:nvPr/>
        </p:nvSpPr>
        <p:spPr>
          <a:xfrm>
            <a:off x="6274151" y="2758255"/>
            <a:ext cx="127671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Reviews 2</a:t>
            </a:r>
          </a:p>
        </p:txBody>
      </p: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C60F049D-0EAF-2644-951C-07A67B3EA5E9}"/>
              </a:ext>
            </a:extLst>
          </p:cNvPr>
          <p:cNvCxnSpPr>
            <a:cxnSpLocks/>
          </p:cNvCxnSpPr>
          <p:nvPr/>
        </p:nvCxnSpPr>
        <p:spPr>
          <a:xfrm rot="10800000">
            <a:off x="5333376" y="3184995"/>
            <a:ext cx="864056" cy="185210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43E6B64-EF36-4141-8433-93DF508B0532}"/>
              </a:ext>
            </a:extLst>
          </p:cNvPr>
          <p:cNvSpPr/>
          <p:nvPr/>
        </p:nvSpPr>
        <p:spPr>
          <a:xfrm>
            <a:off x="6274151" y="4210529"/>
            <a:ext cx="1289304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Details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4553561A-4C99-E24E-A406-2A88F33DD083}"/>
              </a:ext>
            </a:extLst>
          </p:cNvPr>
          <p:cNvSpPr/>
          <p:nvPr/>
        </p:nvSpPr>
        <p:spPr>
          <a:xfrm>
            <a:off x="6274151" y="4868606"/>
            <a:ext cx="1289304" cy="2743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A6099C-D232-3D4E-84B0-E265B05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Evaluation Setup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8C2BBD-E90A-FA43-A4DD-60F90BCC2247}"/>
              </a:ext>
            </a:extLst>
          </p:cNvPr>
          <p:cNvSpPr/>
          <p:nvPr/>
        </p:nvSpPr>
        <p:spPr>
          <a:xfrm>
            <a:off x="8131924" y="3930939"/>
            <a:ext cx="804742" cy="145940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4A6116-C99E-D349-ACB8-9A2AB8CD78E9}"/>
              </a:ext>
            </a:extLst>
          </p:cNvPr>
          <p:cNvSpPr txBox="1"/>
          <p:nvPr/>
        </p:nvSpPr>
        <p:spPr>
          <a:xfrm>
            <a:off x="1587099" y="5957549"/>
            <a:ext cx="3590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>
                <a:latin typeface="Ubuntu Light" panose="020B0304030602030204" pitchFamily="34" charset="0"/>
              </a:rPr>
              <a:t>More details in the paper …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0DFEA88-22D0-8944-A207-9E40CA9BE041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-179578" y="2119660"/>
            <a:ext cx="1723498" cy="605333"/>
          </a:xfrm>
          <a:prstGeom prst="curvedConnector4">
            <a:avLst>
              <a:gd name="adj1" fmla="val 41145"/>
              <a:gd name="adj2" fmla="val 137764"/>
            </a:avLst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6F3458-AFDB-1848-BB92-DD9CB5686652}"/>
              </a:ext>
            </a:extLst>
          </p:cNvPr>
          <p:cNvSpPr txBox="1"/>
          <p:nvPr/>
        </p:nvSpPr>
        <p:spPr>
          <a:xfrm>
            <a:off x="317026" y="914246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Workload </a:t>
            </a:r>
            <a:b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Generators</a:t>
            </a:r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60817331-FE6A-BE44-BAD7-CFB2690A7B7C}"/>
              </a:ext>
            </a:extLst>
          </p:cNvPr>
          <p:cNvCxnSpPr>
            <a:cxnSpLocks/>
            <a:stCxn id="54" idx="0"/>
            <a:endCxn id="2" idx="4"/>
          </p:cNvCxnSpPr>
          <p:nvPr/>
        </p:nvCxnSpPr>
        <p:spPr>
          <a:xfrm rot="5400000" flipH="1" flipV="1">
            <a:off x="7621758" y="5045633"/>
            <a:ext cx="567823" cy="125725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468ED9B-1B0C-1440-A73D-714893C9F2D3}"/>
              </a:ext>
            </a:extLst>
          </p:cNvPr>
          <p:cNvSpPr txBox="1"/>
          <p:nvPr/>
        </p:nvSpPr>
        <p:spPr>
          <a:xfrm>
            <a:off x="6128331" y="5958170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Network bottleneck </a:t>
            </a:r>
            <a:b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(1 Gbps)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7F3968A-A62F-6241-AC0A-D0864597FC80}"/>
              </a:ext>
            </a:extLst>
          </p:cNvPr>
          <p:cNvSpPr/>
          <p:nvPr/>
        </p:nvSpPr>
        <p:spPr>
          <a:xfrm>
            <a:off x="455265" y="2962007"/>
            <a:ext cx="991847" cy="16608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build="allAtOnce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BA4F-AB8C-C046-8F2F-C65714AB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Preliminary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29FDA-BF35-6949-9D55-0550F702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65" y="1685017"/>
            <a:ext cx="5501470" cy="4069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0CAB36-800E-794C-8E06-0E01395A7E3E}"/>
              </a:ext>
            </a:extLst>
          </p:cNvPr>
          <p:cNvSpPr txBox="1"/>
          <p:nvPr/>
        </p:nvSpPr>
        <p:spPr>
          <a:xfrm>
            <a:off x="2695778" y="5986732"/>
            <a:ext cx="680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Ubuntu Light" panose="020B0304030602030204" pitchFamily="34" charset="0"/>
              </a:rPr>
              <a:t>Cross layer optimization reduces latency for high priority traffic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B405E-74FA-174B-A26D-2ED669CF5327}"/>
              </a:ext>
            </a:extLst>
          </p:cNvPr>
          <p:cNvSpPr txBox="1"/>
          <p:nvPr/>
        </p:nvSpPr>
        <p:spPr>
          <a:xfrm>
            <a:off x="6095999" y="1923323"/>
            <a:ext cx="5911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What does this prototype demonstrate?</a:t>
            </a:r>
          </a:p>
          <a:p>
            <a:endParaRPr lang="en-US" dirty="0">
              <a:solidFill>
                <a:srgbClr val="C00000"/>
              </a:solidFill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Use knowledge of app needs across the microservice via provenance tracing (in this case, we trace priority of requests through the microservice)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Easily evolvable sidecar can deploy many optimization schemes without modifying the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Abstract the details from the app and make these optimizations available to any app running on top of the service mesh layer (i.e., no tight coupling)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24 0 " pathEditMode="relative" ptsTypes="AA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3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4102-1C8E-6C43-ACA7-BB66740C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24471"/>
            <a:ext cx="11016521" cy="813811"/>
          </a:xfrm>
        </p:spPr>
        <p:txBody>
          <a:bodyPr>
            <a:normAutofit/>
          </a:bodyPr>
          <a:lstStyle/>
          <a:p>
            <a:pPr marL="342900"/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Extending cross-layer prioritization</a:t>
            </a:r>
          </a:p>
          <a:p>
            <a:pPr lvl="1"/>
            <a:r>
              <a:rPr lang="en-US" sz="2000" dirty="0">
                <a:latin typeface="Ubuntu Light" panose="020B0304030602030204" pitchFamily="34" charset="0"/>
              </a:rPr>
              <a:t>Include compute and storage level prioritization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5054F0-F1F3-FD4E-90B0-C67B1D89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Challenges and Future Directions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A8071-0DE6-9946-8EF5-22B720CDA039}"/>
              </a:ext>
            </a:extLst>
          </p:cNvPr>
          <p:cNvSpPr txBox="1"/>
          <p:nvPr/>
        </p:nvSpPr>
        <p:spPr>
          <a:xfrm>
            <a:off x="838194" y="1594102"/>
            <a:ext cx="11016521" cy="74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Added latency due to sidecars</a:t>
            </a:r>
          </a:p>
          <a:p>
            <a:pPr marL="640080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Explore kernel-bypass techniques to improve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4AF94-9098-7F4C-B22F-2317E421F718}"/>
              </a:ext>
            </a:extLst>
          </p:cNvPr>
          <p:cNvSpPr txBox="1"/>
          <p:nvPr/>
        </p:nvSpPr>
        <p:spPr>
          <a:xfrm>
            <a:off x="838195" y="3717125"/>
            <a:ext cx="11016521" cy="110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Different layers may conflict in terms of their roles and functionality</a:t>
            </a:r>
          </a:p>
          <a:p>
            <a:pPr marL="800100" lvl="1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For example, app layer LB might conflict with network layer LB</a:t>
            </a:r>
          </a:p>
          <a:p>
            <a:pPr marL="800100" lvl="1" indent="-2286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How do we define the scope of responsibilities?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52115-5513-0B49-A909-AD532194D677}"/>
              </a:ext>
            </a:extLst>
          </p:cNvPr>
          <p:cNvSpPr/>
          <p:nvPr/>
        </p:nvSpPr>
        <p:spPr>
          <a:xfrm>
            <a:off x="3146056" y="2461478"/>
            <a:ext cx="6400800" cy="1188720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015958640">
                  <a:custGeom>
                    <a:avLst/>
                    <a:gdLst>
                      <a:gd name="connsiteX0" fmla="*/ 110067 w 7565119"/>
                      <a:gd name="connsiteY0" fmla="*/ 1761067 h 1761067"/>
                      <a:gd name="connsiteX1" fmla="*/ 220134 w 7565119"/>
                      <a:gd name="connsiteY1" fmla="*/ 1651000 h 1761067"/>
                      <a:gd name="connsiteX2" fmla="*/ 110067 w 7565119"/>
                      <a:gd name="connsiteY2" fmla="*/ 1651000 h 1761067"/>
                      <a:gd name="connsiteX3" fmla="*/ 165100 w 7565119"/>
                      <a:gd name="connsiteY3" fmla="*/ 1595967 h 1761067"/>
                      <a:gd name="connsiteX4" fmla="*/ 110067 w 7565119"/>
                      <a:gd name="connsiteY4" fmla="*/ 1540934 h 1761067"/>
                      <a:gd name="connsiteX5" fmla="*/ 220133 w 7565119"/>
                      <a:gd name="connsiteY5" fmla="*/ 1540934 h 1761067"/>
                      <a:gd name="connsiteX6" fmla="*/ 220133 w 7565119"/>
                      <a:gd name="connsiteY6" fmla="*/ 110067 h 1761067"/>
                      <a:gd name="connsiteX7" fmla="*/ 330200 w 7565119"/>
                      <a:gd name="connsiteY7" fmla="*/ 0 h 1761067"/>
                      <a:gd name="connsiteX8" fmla="*/ 7455052 w 7565119"/>
                      <a:gd name="connsiteY8" fmla="*/ 0 h 1761067"/>
                      <a:gd name="connsiteX9" fmla="*/ 7565119 w 7565119"/>
                      <a:gd name="connsiteY9" fmla="*/ 110067 h 1761067"/>
                      <a:gd name="connsiteX10" fmla="*/ 7455052 w 7565119"/>
                      <a:gd name="connsiteY10" fmla="*/ 220134 h 1761067"/>
                      <a:gd name="connsiteX11" fmla="*/ 7344986 w 7565119"/>
                      <a:gd name="connsiteY11" fmla="*/ 220133 h 1761067"/>
                      <a:gd name="connsiteX12" fmla="*/ 7344986 w 7565119"/>
                      <a:gd name="connsiteY12" fmla="*/ 1651000 h 1761067"/>
                      <a:gd name="connsiteX13" fmla="*/ 7234919 w 7565119"/>
                      <a:gd name="connsiteY13" fmla="*/ 1761067 h 1761067"/>
                      <a:gd name="connsiteX14" fmla="*/ 110067 w 7565119"/>
                      <a:gd name="connsiteY14" fmla="*/ 1761067 h 1761067"/>
                      <a:gd name="connsiteX15" fmla="*/ 440267 w 7565119"/>
                      <a:gd name="connsiteY15" fmla="*/ 110067 h 1761067"/>
                      <a:gd name="connsiteX16" fmla="*/ 330200 w 7565119"/>
                      <a:gd name="connsiteY16" fmla="*/ 220134 h 1761067"/>
                      <a:gd name="connsiteX17" fmla="*/ 275167 w 7565119"/>
                      <a:gd name="connsiteY17" fmla="*/ 165101 h 1761067"/>
                      <a:gd name="connsiteX18" fmla="*/ 330200 w 7565119"/>
                      <a:gd name="connsiteY18" fmla="*/ 110068 h 1761067"/>
                      <a:gd name="connsiteX19" fmla="*/ 440267 w 7565119"/>
                      <a:gd name="connsiteY19" fmla="*/ 110067 h 1761067"/>
                      <a:gd name="connsiteX0" fmla="*/ 440267 w 7565119"/>
                      <a:gd name="connsiteY0" fmla="*/ 110067 h 1761067"/>
                      <a:gd name="connsiteX1" fmla="*/ 330200 w 7565119"/>
                      <a:gd name="connsiteY1" fmla="*/ 220134 h 1761067"/>
                      <a:gd name="connsiteX2" fmla="*/ 275167 w 7565119"/>
                      <a:gd name="connsiteY2" fmla="*/ 165101 h 1761067"/>
                      <a:gd name="connsiteX3" fmla="*/ 330200 w 7565119"/>
                      <a:gd name="connsiteY3" fmla="*/ 110068 h 1761067"/>
                      <a:gd name="connsiteX4" fmla="*/ 440267 w 7565119"/>
                      <a:gd name="connsiteY4" fmla="*/ 110067 h 1761067"/>
                      <a:gd name="connsiteX5" fmla="*/ 220133 w 7565119"/>
                      <a:gd name="connsiteY5" fmla="*/ 1651000 h 1761067"/>
                      <a:gd name="connsiteX6" fmla="*/ 110066 w 7565119"/>
                      <a:gd name="connsiteY6" fmla="*/ 1761067 h 1761067"/>
                      <a:gd name="connsiteX7" fmla="*/ -1 w 7565119"/>
                      <a:gd name="connsiteY7" fmla="*/ 1651000 h 1761067"/>
                      <a:gd name="connsiteX8" fmla="*/ 110066 w 7565119"/>
                      <a:gd name="connsiteY8" fmla="*/ 1540933 h 1761067"/>
                      <a:gd name="connsiteX9" fmla="*/ 165099 w 7565119"/>
                      <a:gd name="connsiteY9" fmla="*/ 1595966 h 1761067"/>
                      <a:gd name="connsiteX10" fmla="*/ 110066 w 7565119"/>
                      <a:gd name="connsiteY10" fmla="*/ 1650999 h 1761067"/>
                      <a:gd name="connsiteX11" fmla="*/ 220133 w 7565119"/>
                      <a:gd name="connsiteY11" fmla="*/ 1651000 h 1761067"/>
                      <a:gd name="connsiteX0" fmla="*/ 220133 w 7565119"/>
                      <a:gd name="connsiteY0" fmla="*/ 1540934 h 1761067"/>
                      <a:gd name="connsiteX1" fmla="*/ 220133 w 7565119"/>
                      <a:gd name="connsiteY1" fmla="*/ 110067 h 1761067"/>
                      <a:gd name="connsiteX2" fmla="*/ 330200 w 7565119"/>
                      <a:gd name="connsiteY2" fmla="*/ 0 h 1761067"/>
                      <a:gd name="connsiteX3" fmla="*/ 7455052 w 7565119"/>
                      <a:gd name="connsiteY3" fmla="*/ 0 h 1761067"/>
                      <a:gd name="connsiteX4" fmla="*/ 7565119 w 7565119"/>
                      <a:gd name="connsiteY4" fmla="*/ 110067 h 1761067"/>
                      <a:gd name="connsiteX5" fmla="*/ 7455052 w 7565119"/>
                      <a:gd name="connsiteY5" fmla="*/ 220134 h 1761067"/>
                      <a:gd name="connsiteX6" fmla="*/ 7344986 w 7565119"/>
                      <a:gd name="connsiteY6" fmla="*/ 220133 h 1761067"/>
                      <a:gd name="connsiteX7" fmla="*/ 7344986 w 7565119"/>
                      <a:gd name="connsiteY7" fmla="*/ 1651000 h 1761067"/>
                      <a:gd name="connsiteX8" fmla="*/ 7234919 w 7565119"/>
                      <a:gd name="connsiteY8" fmla="*/ 1761067 h 1761067"/>
                      <a:gd name="connsiteX9" fmla="*/ 110067 w 7565119"/>
                      <a:gd name="connsiteY9" fmla="*/ 1761067 h 1761067"/>
                      <a:gd name="connsiteX10" fmla="*/ 0 w 7565119"/>
                      <a:gd name="connsiteY10" fmla="*/ 1651000 h 1761067"/>
                      <a:gd name="connsiteX11" fmla="*/ 110067 w 7565119"/>
                      <a:gd name="connsiteY11" fmla="*/ 1540933 h 1761067"/>
                      <a:gd name="connsiteX12" fmla="*/ 220133 w 7565119"/>
                      <a:gd name="connsiteY12" fmla="*/ 1540934 h 1761067"/>
                      <a:gd name="connsiteX13" fmla="*/ 330200 w 7565119"/>
                      <a:gd name="connsiteY13" fmla="*/ 0 h 1761067"/>
                      <a:gd name="connsiteX14" fmla="*/ 440267 w 7565119"/>
                      <a:gd name="connsiteY14" fmla="*/ 110067 h 1761067"/>
                      <a:gd name="connsiteX15" fmla="*/ 330200 w 7565119"/>
                      <a:gd name="connsiteY15" fmla="*/ 220134 h 1761067"/>
                      <a:gd name="connsiteX16" fmla="*/ 275167 w 7565119"/>
                      <a:gd name="connsiteY16" fmla="*/ 165101 h 1761067"/>
                      <a:gd name="connsiteX17" fmla="*/ 330200 w 7565119"/>
                      <a:gd name="connsiteY17" fmla="*/ 110068 h 1761067"/>
                      <a:gd name="connsiteX18" fmla="*/ 440267 w 7565119"/>
                      <a:gd name="connsiteY18" fmla="*/ 110067 h 1761067"/>
                      <a:gd name="connsiteX19" fmla="*/ 7344986 w 7565119"/>
                      <a:gd name="connsiteY19" fmla="*/ 220133 h 1761067"/>
                      <a:gd name="connsiteX20" fmla="*/ 330200 w 7565119"/>
                      <a:gd name="connsiteY20" fmla="*/ 220133 h 1761067"/>
                      <a:gd name="connsiteX21" fmla="*/ 110067 w 7565119"/>
                      <a:gd name="connsiteY21" fmla="*/ 1540934 h 1761067"/>
                      <a:gd name="connsiteX22" fmla="*/ 165100 w 7565119"/>
                      <a:gd name="connsiteY22" fmla="*/ 1595967 h 1761067"/>
                      <a:gd name="connsiteX23" fmla="*/ 110067 w 7565119"/>
                      <a:gd name="connsiteY23" fmla="*/ 1651000 h 1761067"/>
                      <a:gd name="connsiteX24" fmla="*/ 220133 w 7565119"/>
                      <a:gd name="connsiteY24" fmla="*/ 1651000 h 1761067"/>
                      <a:gd name="connsiteX25" fmla="*/ 110067 w 7565119"/>
                      <a:gd name="connsiteY25" fmla="*/ 1761067 h 1761067"/>
                      <a:gd name="connsiteX26" fmla="*/ 220134 w 7565119"/>
                      <a:gd name="connsiteY26" fmla="*/ 1651000 h 1761067"/>
                      <a:gd name="connsiteX27" fmla="*/ 220133 w 7565119"/>
                      <a:gd name="connsiteY27" fmla="*/ 1540934 h 1761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565119" h="1761067" stroke="0" extrusionOk="0">
                        <a:moveTo>
                          <a:pt x="110067" y="1761067"/>
                        </a:moveTo>
                        <a:cubicBezTo>
                          <a:pt x="173276" y="1770039"/>
                          <a:pt x="216604" y="1703368"/>
                          <a:pt x="220134" y="1651000"/>
                        </a:cubicBezTo>
                        <a:cubicBezTo>
                          <a:pt x="185540" y="1644729"/>
                          <a:pt x="145207" y="1643182"/>
                          <a:pt x="110067" y="1651000"/>
                        </a:cubicBezTo>
                        <a:cubicBezTo>
                          <a:pt x="136638" y="1649156"/>
                          <a:pt x="164979" y="1627257"/>
                          <a:pt x="165100" y="1595967"/>
                        </a:cubicBezTo>
                        <a:cubicBezTo>
                          <a:pt x="163449" y="1565856"/>
                          <a:pt x="139799" y="1541365"/>
                          <a:pt x="110067" y="1540934"/>
                        </a:cubicBezTo>
                        <a:cubicBezTo>
                          <a:pt x="131675" y="1548490"/>
                          <a:pt x="172517" y="1534637"/>
                          <a:pt x="220133" y="1540934"/>
                        </a:cubicBezTo>
                        <a:cubicBezTo>
                          <a:pt x="296144" y="828944"/>
                          <a:pt x="139427" y="299475"/>
                          <a:pt x="220133" y="110067"/>
                        </a:cubicBezTo>
                        <a:cubicBezTo>
                          <a:pt x="208820" y="50504"/>
                          <a:pt x="261184" y="8013"/>
                          <a:pt x="330200" y="0"/>
                        </a:cubicBezTo>
                        <a:cubicBezTo>
                          <a:pt x="3652061" y="38308"/>
                          <a:pt x="4779383" y="168868"/>
                          <a:pt x="7455052" y="0"/>
                        </a:cubicBezTo>
                        <a:cubicBezTo>
                          <a:pt x="7509124" y="8661"/>
                          <a:pt x="7562554" y="55616"/>
                          <a:pt x="7565119" y="110067"/>
                        </a:cubicBezTo>
                        <a:cubicBezTo>
                          <a:pt x="7561412" y="171674"/>
                          <a:pt x="7519219" y="220530"/>
                          <a:pt x="7455052" y="220134"/>
                        </a:cubicBezTo>
                        <a:cubicBezTo>
                          <a:pt x="7439761" y="220246"/>
                          <a:pt x="7392725" y="222396"/>
                          <a:pt x="7344986" y="220133"/>
                        </a:cubicBezTo>
                        <a:cubicBezTo>
                          <a:pt x="7462530" y="778627"/>
                          <a:pt x="7371161" y="1155145"/>
                          <a:pt x="7344986" y="1651000"/>
                        </a:cubicBezTo>
                        <a:cubicBezTo>
                          <a:pt x="7342627" y="1715862"/>
                          <a:pt x="7296095" y="1770982"/>
                          <a:pt x="7234919" y="1761067"/>
                        </a:cubicBezTo>
                        <a:cubicBezTo>
                          <a:pt x="6373288" y="1775862"/>
                          <a:pt x="1084618" y="1812040"/>
                          <a:pt x="110067" y="1761067"/>
                        </a:cubicBezTo>
                        <a:close/>
                        <a:moveTo>
                          <a:pt x="440267" y="110067"/>
                        </a:moveTo>
                        <a:cubicBezTo>
                          <a:pt x="441513" y="161552"/>
                          <a:pt x="390680" y="217413"/>
                          <a:pt x="330200" y="220134"/>
                        </a:cubicBezTo>
                        <a:cubicBezTo>
                          <a:pt x="297234" y="218145"/>
                          <a:pt x="271190" y="196080"/>
                          <a:pt x="275167" y="165101"/>
                        </a:cubicBezTo>
                        <a:cubicBezTo>
                          <a:pt x="275423" y="133202"/>
                          <a:pt x="296675" y="111700"/>
                          <a:pt x="330200" y="110068"/>
                        </a:cubicBezTo>
                        <a:cubicBezTo>
                          <a:pt x="364198" y="100327"/>
                          <a:pt x="400216" y="109385"/>
                          <a:pt x="440267" y="110067"/>
                        </a:cubicBezTo>
                        <a:close/>
                      </a:path>
                      <a:path w="7565119" h="1761067" fill="darkenLess" stroke="0" extrusionOk="0">
                        <a:moveTo>
                          <a:pt x="440267" y="110067"/>
                        </a:moveTo>
                        <a:cubicBezTo>
                          <a:pt x="443305" y="171115"/>
                          <a:pt x="385584" y="222343"/>
                          <a:pt x="330200" y="220134"/>
                        </a:cubicBezTo>
                        <a:cubicBezTo>
                          <a:pt x="301372" y="224782"/>
                          <a:pt x="280139" y="193734"/>
                          <a:pt x="275167" y="165101"/>
                        </a:cubicBezTo>
                        <a:cubicBezTo>
                          <a:pt x="275397" y="135868"/>
                          <a:pt x="302534" y="109465"/>
                          <a:pt x="330200" y="110068"/>
                        </a:cubicBezTo>
                        <a:cubicBezTo>
                          <a:pt x="381848" y="107678"/>
                          <a:pt x="398190" y="111510"/>
                          <a:pt x="440267" y="110067"/>
                        </a:cubicBezTo>
                        <a:close/>
                        <a:moveTo>
                          <a:pt x="220133" y="1651000"/>
                        </a:moveTo>
                        <a:cubicBezTo>
                          <a:pt x="227708" y="1719625"/>
                          <a:pt x="167738" y="1754751"/>
                          <a:pt x="110066" y="1761067"/>
                        </a:cubicBezTo>
                        <a:cubicBezTo>
                          <a:pt x="45589" y="1760882"/>
                          <a:pt x="3935" y="1708544"/>
                          <a:pt x="-1" y="1651000"/>
                        </a:cubicBezTo>
                        <a:cubicBezTo>
                          <a:pt x="-2492" y="1587268"/>
                          <a:pt x="56874" y="1545269"/>
                          <a:pt x="110066" y="1540933"/>
                        </a:cubicBezTo>
                        <a:cubicBezTo>
                          <a:pt x="140526" y="1539893"/>
                          <a:pt x="164556" y="1566796"/>
                          <a:pt x="165099" y="1595966"/>
                        </a:cubicBezTo>
                        <a:cubicBezTo>
                          <a:pt x="167983" y="1628191"/>
                          <a:pt x="137977" y="1648146"/>
                          <a:pt x="110066" y="1650999"/>
                        </a:cubicBezTo>
                        <a:cubicBezTo>
                          <a:pt x="163508" y="1648277"/>
                          <a:pt x="181018" y="1649708"/>
                          <a:pt x="220133" y="1651000"/>
                        </a:cubicBezTo>
                        <a:close/>
                      </a:path>
                      <a:path w="7565119" h="1761067" fill="none" extrusionOk="0">
                        <a:moveTo>
                          <a:pt x="220133" y="1540934"/>
                        </a:moveTo>
                        <a:cubicBezTo>
                          <a:pt x="226651" y="837774"/>
                          <a:pt x="105249" y="593180"/>
                          <a:pt x="220133" y="110067"/>
                        </a:cubicBezTo>
                        <a:cubicBezTo>
                          <a:pt x="229376" y="41880"/>
                          <a:pt x="264883" y="-577"/>
                          <a:pt x="330200" y="0"/>
                        </a:cubicBezTo>
                        <a:cubicBezTo>
                          <a:pt x="2248849" y="127255"/>
                          <a:pt x="5423251" y="-48934"/>
                          <a:pt x="7455052" y="0"/>
                        </a:cubicBezTo>
                        <a:cubicBezTo>
                          <a:pt x="7509107" y="-5328"/>
                          <a:pt x="7553601" y="48044"/>
                          <a:pt x="7565119" y="110067"/>
                        </a:cubicBezTo>
                        <a:cubicBezTo>
                          <a:pt x="7562646" y="171587"/>
                          <a:pt x="7507268" y="211683"/>
                          <a:pt x="7455052" y="220134"/>
                        </a:cubicBezTo>
                        <a:cubicBezTo>
                          <a:pt x="7433788" y="228558"/>
                          <a:pt x="7387041" y="224819"/>
                          <a:pt x="7344986" y="220133"/>
                        </a:cubicBezTo>
                        <a:cubicBezTo>
                          <a:pt x="7361249" y="849566"/>
                          <a:pt x="7358153" y="1196540"/>
                          <a:pt x="7344986" y="1651000"/>
                        </a:cubicBezTo>
                        <a:cubicBezTo>
                          <a:pt x="7343459" y="1709702"/>
                          <a:pt x="7298089" y="1771627"/>
                          <a:pt x="7234919" y="1761067"/>
                        </a:cubicBezTo>
                        <a:cubicBezTo>
                          <a:pt x="3867579" y="1897489"/>
                          <a:pt x="3121439" y="1595827"/>
                          <a:pt x="110067" y="1761067"/>
                        </a:cubicBezTo>
                        <a:cubicBezTo>
                          <a:pt x="50766" y="1765307"/>
                          <a:pt x="2842" y="1714934"/>
                          <a:pt x="0" y="1651000"/>
                        </a:cubicBezTo>
                        <a:cubicBezTo>
                          <a:pt x="5115" y="1589689"/>
                          <a:pt x="53828" y="1543259"/>
                          <a:pt x="110067" y="1540933"/>
                        </a:cubicBezTo>
                        <a:cubicBezTo>
                          <a:pt x="143629" y="1532110"/>
                          <a:pt x="174426" y="1540236"/>
                          <a:pt x="220133" y="1540934"/>
                        </a:cubicBezTo>
                        <a:close/>
                        <a:moveTo>
                          <a:pt x="330200" y="0"/>
                        </a:moveTo>
                        <a:cubicBezTo>
                          <a:pt x="393344" y="-10908"/>
                          <a:pt x="442775" y="49358"/>
                          <a:pt x="440267" y="110067"/>
                        </a:cubicBezTo>
                        <a:cubicBezTo>
                          <a:pt x="430593" y="172894"/>
                          <a:pt x="387372" y="223009"/>
                          <a:pt x="330200" y="220134"/>
                        </a:cubicBezTo>
                        <a:cubicBezTo>
                          <a:pt x="294940" y="216638"/>
                          <a:pt x="274424" y="199385"/>
                          <a:pt x="275167" y="165101"/>
                        </a:cubicBezTo>
                        <a:cubicBezTo>
                          <a:pt x="278203" y="133569"/>
                          <a:pt x="303190" y="106731"/>
                          <a:pt x="330200" y="110068"/>
                        </a:cubicBezTo>
                        <a:cubicBezTo>
                          <a:pt x="350809" y="109493"/>
                          <a:pt x="425642" y="104825"/>
                          <a:pt x="440267" y="110067"/>
                        </a:cubicBezTo>
                        <a:moveTo>
                          <a:pt x="7344986" y="220133"/>
                        </a:moveTo>
                        <a:cubicBezTo>
                          <a:pt x="5347412" y="334959"/>
                          <a:pt x="3319031" y="82225"/>
                          <a:pt x="330200" y="220133"/>
                        </a:cubicBezTo>
                        <a:moveTo>
                          <a:pt x="110067" y="1540934"/>
                        </a:moveTo>
                        <a:cubicBezTo>
                          <a:pt x="143342" y="1543659"/>
                          <a:pt x="160215" y="1566115"/>
                          <a:pt x="165100" y="1595967"/>
                        </a:cubicBezTo>
                        <a:cubicBezTo>
                          <a:pt x="163351" y="1628106"/>
                          <a:pt x="140935" y="1655351"/>
                          <a:pt x="110067" y="1651000"/>
                        </a:cubicBezTo>
                        <a:cubicBezTo>
                          <a:pt x="146067" y="1651458"/>
                          <a:pt x="198820" y="1641429"/>
                          <a:pt x="220133" y="1651000"/>
                        </a:cubicBezTo>
                        <a:moveTo>
                          <a:pt x="110067" y="1761067"/>
                        </a:moveTo>
                        <a:cubicBezTo>
                          <a:pt x="166632" y="1760568"/>
                          <a:pt x="225966" y="1706050"/>
                          <a:pt x="220134" y="1651000"/>
                        </a:cubicBezTo>
                        <a:cubicBezTo>
                          <a:pt x="219436" y="1617598"/>
                          <a:pt x="225047" y="1580818"/>
                          <a:pt x="220133" y="1540934"/>
                        </a:cubicBezTo>
                      </a:path>
                      <a:path w="7565119" h="1761067" fill="none" stroke="0" extrusionOk="0">
                        <a:moveTo>
                          <a:pt x="220133" y="1540934"/>
                        </a:moveTo>
                        <a:cubicBezTo>
                          <a:pt x="326151" y="964662"/>
                          <a:pt x="199218" y="407784"/>
                          <a:pt x="220133" y="110067"/>
                        </a:cubicBezTo>
                        <a:cubicBezTo>
                          <a:pt x="216853" y="46962"/>
                          <a:pt x="260547" y="3775"/>
                          <a:pt x="330200" y="0"/>
                        </a:cubicBezTo>
                        <a:cubicBezTo>
                          <a:pt x="3772991" y="42412"/>
                          <a:pt x="5858818" y="55184"/>
                          <a:pt x="7455052" y="0"/>
                        </a:cubicBezTo>
                        <a:cubicBezTo>
                          <a:pt x="7512287" y="-4609"/>
                          <a:pt x="7561422" y="48423"/>
                          <a:pt x="7565119" y="110067"/>
                        </a:cubicBezTo>
                        <a:cubicBezTo>
                          <a:pt x="7564519" y="168049"/>
                          <a:pt x="7517159" y="210051"/>
                          <a:pt x="7455052" y="220134"/>
                        </a:cubicBezTo>
                        <a:cubicBezTo>
                          <a:pt x="7401689" y="221177"/>
                          <a:pt x="7359171" y="215212"/>
                          <a:pt x="7344986" y="220133"/>
                        </a:cubicBezTo>
                        <a:cubicBezTo>
                          <a:pt x="7360635" y="686506"/>
                          <a:pt x="7289007" y="1171217"/>
                          <a:pt x="7344986" y="1651000"/>
                        </a:cubicBezTo>
                        <a:cubicBezTo>
                          <a:pt x="7342610" y="1723141"/>
                          <a:pt x="7294470" y="1768829"/>
                          <a:pt x="7234919" y="1761067"/>
                        </a:cubicBezTo>
                        <a:cubicBezTo>
                          <a:pt x="5323582" y="1694095"/>
                          <a:pt x="2277497" y="1787570"/>
                          <a:pt x="110067" y="1761067"/>
                        </a:cubicBezTo>
                        <a:cubicBezTo>
                          <a:pt x="43125" y="1763032"/>
                          <a:pt x="7975" y="1715826"/>
                          <a:pt x="0" y="1651000"/>
                        </a:cubicBezTo>
                        <a:cubicBezTo>
                          <a:pt x="-7115" y="1582697"/>
                          <a:pt x="52208" y="1548345"/>
                          <a:pt x="110067" y="1540933"/>
                        </a:cubicBezTo>
                        <a:cubicBezTo>
                          <a:pt x="152108" y="1546044"/>
                          <a:pt x="197422" y="1535455"/>
                          <a:pt x="220133" y="1540934"/>
                        </a:cubicBezTo>
                        <a:close/>
                        <a:moveTo>
                          <a:pt x="330200" y="0"/>
                        </a:moveTo>
                        <a:cubicBezTo>
                          <a:pt x="384304" y="-5674"/>
                          <a:pt x="437340" y="47918"/>
                          <a:pt x="440267" y="110067"/>
                        </a:cubicBezTo>
                        <a:cubicBezTo>
                          <a:pt x="434116" y="176601"/>
                          <a:pt x="398137" y="219274"/>
                          <a:pt x="330200" y="220134"/>
                        </a:cubicBezTo>
                        <a:cubicBezTo>
                          <a:pt x="301923" y="220830"/>
                          <a:pt x="274217" y="195567"/>
                          <a:pt x="275167" y="165101"/>
                        </a:cubicBezTo>
                        <a:cubicBezTo>
                          <a:pt x="274982" y="130762"/>
                          <a:pt x="298179" y="111327"/>
                          <a:pt x="330200" y="110068"/>
                        </a:cubicBezTo>
                        <a:cubicBezTo>
                          <a:pt x="378059" y="101717"/>
                          <a:pt x="385446" y="100249"/>
                          <a:pt x="440267" y="110067"/>
                        </a:cubicBezTo>
                        <a:moveTo>
                          <a:pt x="7344986" y="220133"/>
                        </a:moveTo>
                        <a:cubicBezTo>
                          <a:pt x="5285952" y="172008"/>
                          <a:pt x="3494696" y="155763"/>
                          <a:pt x="330200" y="220133"/>
                        </a:cubicBezTo>
                        <a:moveTo>
                          <a:pt x="110067" y="1540934"/>
                        </a:moveTo>
                        <a:cubicBezTo>
                          <a:pt x="140131" y="1540459"/>
                          <a:pt x="170258" y="1564467"/>
                          <a:pt x="165100" y="1595967"/>
                        </a:cubicBezTo>
                        <a:cubicBezTo>
                          <a:pt x="164539" y="1626105"/>
                          <a:pt x="140269" y="1645796"/>
                          <a:pt x="110067" y="1651000"/>
                        </a:cubicBezTo>
                        <a:cubicBezTo>
                          <a:pt x="142918" y="1650628"/>
                          <a:pt x="189113" y="1648031"/>
                          <a:pt x="220133" y="1651000"/>
                        </a:cubicBezTo>
                        <a:moveTo>
                          <a:pt x="110067" y="1761067"/>
                        </a:moveTo>
                        <a:cubicBezTo>
                          <a:pt x="171511" y="1759414"/>
                          <a:pt x="223872" y="1708613"/>
                          <a:pt x="220134" y="1651000"/>
                        </a:cubicBezTo>
                        <a:cubicBezTo>
                          <a:pt x="220666" y="1611057"/>
                          <a:pt x="220369" y="1576779"/>
                          <a:pt x="220133" y="154093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buntu Light" panose="020B0304030602030204" pitchFamily="34" charset="0"/>
              </a:rPr>
              <a:t>Dagger: Efficient and Fast RPCs in Cloud Microservices with</a:t>
            </a:r>
            <a:br>
              <a:rPr lang="en-US" b="1" dirty="0">
                <a:latin typeface="Ubuntu Light" panose="020B0304030602030204" pitchFamily="34" charset="0"/>
              </a:rPr>
            </a:br>
            <a:r>
              <a:rPr lang="en-US" b="1" dirty="0">
                <a:latin typeface="Ubuntu Light" panose="020B0304030602030204" pitchFamily="34" charset="0"/>
              </a:rPr>
              <a:t>Near-Memory Reconfigurable NICs</a:t>
            </a:r>
          </a:p>
          <a:p>
            <a:pPr algn="ctr"/>
            <a:endParaRPr lang="en-US" sz="500" dirty="0">
              <a:solidFill>
                <a:schemeClr val="tx1"/>
              </a:solidFill>
              <a:latin typeface="Ubuntu Light" panose="020B030403060203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Ubuntu Light" panose="020B0304030602030204" pitchFamily="34" charset="0"/>
              </a:rPr>
              <a:t>Nikita Lazarev, Shaojie Xiang, Neil Adit, Zhiru Zhang, Christina Delimitrou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Ubuntu Light" panose="020B0304030602030204" pitchFamily="34" charset="0"/>
              </a:rPr>
              <a:t>ASPLOS 2021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5D71673-9DD6-F549-B367-F63762BB5852}"/>
              </a:ext>
            </a:extLst>
          </p:cNvPr>
          <p:cNvSpPr/>
          <p:nvPr/>
        </p:nvSpPr>
        <p:spPr>
          <a:xfrm>
            <a:off x="3146056" y="4978946"/>
            <a:ext cx="6400800" cy="973207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015958640">
                  <a:custGeom>
                    <a:avLst/>
                    <a:gdLst>
                      <a:gd name="connsiteX0" fmla="*/ 110067 w 7565119"/>
                      <a:gd name="connsiteY0" fmla="*/ 1761067 h 1761067"/>
                      <a:gd name="connsiteX1" fmla="*/ 220134 w 7565119"/>
                      <a:gd name="connsiteY1" fmla="*/ 1651000 h 1761067"/>
                      <a:gd name="connsiteX2" fmla="*/ 110067 w 7565119"/>
                      <a:gd name="connsiteY2" fmla="*/ 1651000 h 1761067"/>
                      <a:gd name="connsiteX3" fmla="*/ 165100 w 7565119"/>
                      <a:gd name="connsiteY3" fmla="*/ 1595967 h 1761067"/>
                      <a:gd name="connsiteX4" fmla="*/ 110067 w 7565119"/>
                      <a:gd name="connsiteY4" fmla="*/ 1540934 h 1761067"/>
                      <a:gd name="connsiteX5" fmla="*/ 220133 w 7565119"/>
                      <a:gd name="connsiteY5" fmla="*/ 1540934 h 1761067"/>
                      <a:gd name="connsiteX6" fmla="*/ 220133 w 7565119"/>
                      <a:gd name="connsiteY6" fmla="*/ 110067 h 1761067"/>
                      <a:gd name="connsiteX7" fmla="*/ 330200 w 7565119"/>
                      <a:gd name="connsiteY7" fmla="*/ 0 h 1761067"/>
                      <a:gd name="connsiteX8" fmla="*/ 7455052 w 7565119"/>
                      <a:gd name="connsiteY8" fmla="*/ 0 h 1761067"/>
                      <a:gd name="connsiteX9" fmla="*/ 7565119 w 7565119"/>
                      <a:gd name="connsiteY9" fmla="*/ 110067 h 1761067"/>
                      <a:gd name="connsiteX10" fmla="*/ 7455052 w 7565119"/>
                      <a:gd name="connsiteY10" fmla="*/ 220134 h 1761067"/>
                      <a:gd name="connsiteX11" fmla="*/ 7344986 w 7565119"/>
                      <a:gd name="connsiteY11" fmla="*/ 220133 h 1761067"/>
                      <a:gd name="connsiteX12" fmla="*/ 7344986 w 7565119"/>
                      <a:gd name="connsiteY12" fmla="*/ 1651000 h 1761067"/>
                      <a:gd name="connsiteX13" fmla="*/ 7234919 w 7565119"/>
                      <a:gd name="connsiteY13" fmla="*/ 1761067 h 1761067"/>
                      <a:gd name="connsiteX14" fmla="*/ 110067 w 7565119"/>
                      <a:gd name="connsiteY14" fmla="*/ 1761067 h 1761067"/>
                      <a:gd name="connsiteX15" fmla="*/ 440267 w 7565119"/>
                      <a:gd name="connsiteY15" fmla="*/ 110067 h 1761067"/>
                      <a:gd name="connsiteX16" fmla="*/ 330200 w 7565119"/>
                      <a:gd name="connsiteY16" fmla="*/ 220134 h 1761067"/>
                      <a:gd name="connsiteX17" fmla="*/ 275167 w 7565119"/>
                      <a:gd name="connsiteY17" fmla="*/ 165101 h 1761067"/>
                      <a:gd name="connsiteX18" fmla="*/ 330200 w 7565119"/>
                      <a:gd name="connsiteY18" fmla="*/ 110068 h 1761067"/>
                      <a:gd name="connsiteX19" fmla="*/ 440267 w 7565119"/>
                      <a:gd name="connsiteY19" fmla="*/ 110067 h 1761067"/>
                      <a:gd name="connsiteX0" fmla="*/ 440267 w 7565119"/>
                      <a:gd name="connsiteY0" fmla="*/ 110067 h 1761067"/>
                      <a:gd name="connsiteX1" fmla="*/ 330200 w 7565119"/>
                      <a:gd name="connsiteY1" fmla="*/ 220134 h 1761067"/>
                      <a:gd name="connsiteX2" fmla="*/ 275167 w 7565119"/>
                      <a:gd name="connsiteY2" fmla="*/ 165101 h 1761067"/>
                      <a:gd name="connsiteX3" fmla="*/ 330200 w 7565119"/>
                      <a:gd name="connsiteY3" fmla="*/ 110068 h 1761067"/>
                      <a:gd name="connsiteX4" fmla="*/ 440267 w 7565119"/>
                      <a:gd name="connsiteY4" fmla="*/ 110067 h 1761067"/>
                      <a:gd name="connsiteX5" fmla="*/ 220133 w 7565119"/>
                      <a:gd name="connsiteY5" fmla="*/ 1651000 h 1761067"/>
                      <a:gd name="connsiteX6" fmla="*/ 110066 w 7565119"/>
                      <a:gd name="connsiteY6" fmla="*/ 1761067 h 1761067"/>
                      <a:gd name="connsiteX7" fmla="*/ -1 w 7565119"/>
                      <a:gd name="connsiteY7" fmla="*/ 1651000 h 1761067"/>
                      <a:gd name="connsiteX8" fmla="*/ 110066 w 7565119"/>
                      <a:gd name="connsiteY8" fmla="*/ 1540933 h 1761067"/>
                      <a:gd name="connsiteX9" fmla="*/ 165099 w 7565119"/>
                      <a:gd name="connsiteY9" fmla="*/ 1595966 h 1761067"/>
                      <a:gd name="connsiteX10" fmla="*/ 110066 w 7565119"/>
                      <a:gd name="connsiteY10" fmla="*/ 1650999 h 1761067"/>
                      <a:gd name="connsiteX11" fmla="*/ 220133 w 7565119"/>
                      <a:gd name="connsiteY11" fmla="*/ 1651000 h 1761067"/>
                      <a:gd name="connsiteX0" fmla="*/ 220133 w 7565119"/>
                      <a:gd name="connsiteY0" fmla="*/ 1540934 h 1761067"/>
                      <a:gd name="connsiteX1" fmla="*/ 220133 w 7565119"/>
                      <a:gd name="connsiteY1" fmla="*/ 110067 h 1761067"/>
                      <a:gd name="connsiteX2" fmla="*/ 330200 w 7565119"/>
                      <a:gd name="connsiteY2" fmla="*/ 0 h 1761067"/>
                      <a:gd name="connsiteX3" fmla="*/ 7455052 w 7565119"/>
                      <a:gd name="connsiteY3" fmla="*/ 0 h 1761067"/>
                      <a:gd name="connsiteX4" fmla="*/ 7565119 w 7565119"/>
                      <a:gd name="connsiteY4" fmla="*/ 110067 h 1761067"/>
                      <a:gd name="connsiteX5" fmla="*/ 7455052 w 7565119"/>
                      <a:gd name="connsiteY5" fmla="*/ 220134 h 1761067"/>
                      <a:gd name="connsiteX6" fmla="*/ 7344986 w 7565119"/>
                      <a:gd name="connsiteY6" fmla="*/ 220133 h 1761067"/>
                      <a:gd name="connsiteX7" fmla="*/ 7344986 w 7565119"/>
                      <a:gd name="connsiteY7" fmla="*/ 1651000 h 1761067"/>
                      <a:gd name="connsiteX8" fmla="*/ 7234919 w 7565119"/>
                      <a:gd name="connsiteY8" fmla="*/ 1761067 h 1761067"/>
                      <a:gd name="connsiteX9" fmla="*/ 110067 w 7565119"/>
                      <a:gd name="connsiteY9" fmla="*/ 1761067 h 1761067"/>
                      <a:gd name="connsiteX10" fmla="*/ 0 w 7565119"/>
                      <a:gd name="connsiteY10" fmla="*/ 1651000 h 1761067"/>
                      <a:gd name="connsiteX11" fmla="*/ 110067 w 7565119"/>
                      <a:gd name="connsiteY11" fmla="*/ 1540933 h 1761067"/>
                      <a:gd name="connsiteX12" fmla="*/ 220133 w 7565119"/>
                      <a:gd name="connsiteY12" fmla="*/ 1540934 h 1761067"/>
                      <a:gd name="connsiteX13" fmla="*/ 330200 w 7565119"/>
                      <a:gd name="connsiteY13" fmla="*/ 0 h 1761067"/>
                      <a:gd name="connsiteX14" fmla="*/ 440267 w 7565119"/>
                      <a:gd name="connsiteY14" fmla="*/ 110067 h 1761067"/>
                      <a:gd name="connsiteX15" fmla="*/ 330200 w 7565119"/>
                      <a:gd name="connsiteY15" fmla="*/ 220134 h 1761067"/>
                      <a:gd name="connsiteX16" fmla="*/ 275167 w 7565119"/>
                      <a:gd name="connsiteY16" fmla="*/ 165101 h 1761067"/>
                      <a:gd name="connsiteX17" fmla="*/ 330200 w 7565119"/>
                      <a:gd name="connsiteY17" fmla="*/ 110068 h 1761067"/>
                      <a:gd name="connsiteX18" fmla="*/ 440267 w 7565119"/>
                      <a:gd name="connsiteY18" fmla="*/ 110067 h 1761067"/>
                      <a:gd name="connsiteX19" fmla="*/ 7344986 w 7565119"/>
                      <a:gd name="connsiteY19" fmla="*/ 220133 h 1761067"/>
                      <a:gd name="connsiteX20" fmla="*/ 330200 w 7565119"/>
                      <a:gd name="connsiteY20" fmla="*/ 220133 h 1761067"/>
                      <a:gd name="connsiteX21" fmla="*/ 110067 w 7565119"/>
                      <a:gd name="connsiteY21" fmla="*/ 1540934 h 1761067"/>
                      <a:gd name="connsiteX22" fmla="*/ 165100 w 7565119"/>
                      <a:gd name="connsiteY22" fmla="*/ 1595967 h 1761067"/>
                      <a:gd name="connsiteX23" fmla="*/ 110067 w 7565119"/>
                      <a:gd name="connsiteY23" fmla="*/ 1651000 h 1761067"/>
                      <a:gd name="connsiteX24" fmla="*/ 220133 w 7565119"/>
                      <a:gd name="connsiteY24" fmla="*/ 1651000 h 1761067"/>
                      <a:gd name="connsiteX25" fmla="*/ 110067 w 7565119"/>
                      <a:gd name="connsiteY25" fmla="*/ 1761067 h 1761067"/>
                      <a:gd name="connsiteX26" fmla="*/ 220134 w 7565119"/>
                      <a:gd name="connsiteY26" fmla="*/ 1651000 h 1761067"/>
                      <a:gd name="connsiteX27" fmla="*/ 220133 w 7565119"/>
                      <a:gd name="connsiteY27" fmla="*/ 1540934 h 1761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565119" h="1761067" stroke="0" extrusionOk="0">
                        <a:moveTo>
                          <a:pt x="110067" y="1761067"/>
                        </a:moveTo>
                        <a:cubicBezTo>
                          <a:pt x="173276" y="1770039"/>
                          <a:pt x="216604" y="1703368"/>
                          <a:pt x="220134" y="1651000"/>
                        </a:cubicBezTo>
                        <a:cubicBezTo>
                          <a:pt x="185540" y="1644729"/>
                          <a:pt x="145207" y="1643182"/>
                          <a:pt x="110067" y="1651000"/>
                        </a:cubicBezTo>
                        <a:cubicBezTo>
                          <a:pt x="136638" y="1649156"/>
                          <a:pt x="164979" y="1627257"/>
                          <a:pt x="165100" y="1595967"/>
                        </a:cubicBezTo>
                        <a:cubicBezTo>
                          <a:pt x="163449" y="1565856"/>
                          <a:pt x="139799" y="1541365"/>
                          <a:pt x="110067" y="1540934"/>
                        </a:cubicBezTo>
                        <a:cubicBezTo>
                          <a:pt x="131675" y="1548490"/>
                          <a:pt x="172517" y="1534637"/>
                          <a:pt x="220133" y="1540934"/>
                        </a:cubicBezTo>
                        <a:cubicBezTo>
                          <a:pt x="296144" y="828944"/>
                          <a:pt x="139427" y="299475"/>
                          <a:pt x="220133" y="110067"/>
                        </a:cubicBezTo>
                        <a:cubicBezTo>
                          <a:pt x="208820" y="50504"/>
                          <a:pt x="261184" y="8013"/>
                          <a:pt x="330200" y="0"/>
                        </a:cubicBezTo>
                        <a:cubicBezTo>
                          <a:pt x="3652061" y="38308"/>
                          <a:pt x="4779383" y="168868"/>
                          <a:pt x="7455052" y="0"/>
                        </a:cubicBezTo>
                        <a:cubicBezTo>
                          <a:pt x="7509124" y="8661"/>
                          <a:pt x="7562554" y="55616"/>
                          <a:pt x="7565119" y="110067"/>
                        </a:cubicBezTo>
                        <a:cubicBezTo>
                          <a:pt x="7561412" y="171674"/>
                          <a:pt x="7519219" y="220530"/>
                          <a:pt x="7455052" y="220134"/>
                        </a:cubicBezTo>
                        <a:cubicBezTo>
                          <a:pt x="7439761" y="220246"/>
                          <a:pt x="7392725" y="222396"/>
                          <a:pt x="7344986" y="220133"/>
                        </a:cubicBezTo>
                        <a:cubicBezTo>
                          <a:pt x="7462530" y="778627"/>
                          <a:pt x="7371161" y="1155145"/>
                          <a:pt x="7344986" y="1651000"/>
                        </a:cubicBezTo>
                        <a:cubicBezTo>
                          <a:pt x="7342627" y="1715862"/>
                          <a:pt x="7296095" y="1770982"/>
                          <a:pt x="7234919" y="1761067"/>
                        </a:cubicBezTo>
                        <a:cubicBezTo>
                          <a:pt x="6373288" y="1775862"/>
                          <a:pt x="1084618" y="1812040"/>
                          <a:pt x="110067" y="1761067"/>
                        </a:cubicBezTo>
                        <a:close/>
                        <a:moveTo>
                          <a:pt x="440267" y="110067"/>
                        </a:moveTo>
                        <a:cubicBezTo>
                          <a:pt x="441513" y="161552"/>
                          <a:pt x="390680" y="217413"/>
                          <a:pt x="330200" y="220134"/>
                        </a:cubicBezTo>
                        <a:cubicBezTo>
                          <a:pt x="297234" y="218145"/>
                          <a:pt x="271190" y="196080"/>
                          <a:pt x="275167" y="165101"/>
                        </a:cubicBezTo>
                        <a:cubicBezTo>
                          <a:pt x="275423" y="133202"/>
                          <a:pt x="296675" y="111700"/>
                          <a:pt x="330200" y="110068"/>
                        </a:cubicBezTo>
                        <a:cubicBezTo>
                          <a:pt x="364198" y="100327"/>
                          <a:pt x="400216" y="109385"/>
                          <a:pt x="440267" y="110067"/>
                        </a:cubicBezTo>
                        <a:close/>
                      </a:path>
                      <a:path w="7565119" h="1761067" fill="darkenLess" stroke="0" extrusionOk="0">
                        <a:moveTo>
                          <a:pt x="440267" y="110067"/>
                        </a:moveTo>
                        <a:cubicBezTo>
                          <a:pt x="443305" y="171115"/>
                          <a:pt x="385584" y="222343"/>
                          <a:pt x="330200" y="220134"/>
                        </a:cubicBezTo>
                        <a:cubicBezTo>
                          <a:pt x="301372" y="224782"/>
                          <a:pt x="280139" y="193734"/>
                          <a:pt x="275167" y="165101"/>
                        </a:cubicBezTo>
                        <a:cubicBezTo>
                          <a:pt x="275397" y="135868"/>
                          <a:pt x="302534" y="109465"/>
                          <a:pt x="330200" y="110068"/>
                        </a:cubicBezTo>
                        <a:cubicBezTo>
                          <a:pt x="381848" y="107678"/>
                          <a:pt x="398190" y="111510"/>
                          <a:pt x="440267" y="110067"/>
                        </a:cubicBezTo>
                        <a:close/>
                        <a:moveTo>
                          <a:pt x="220133" y="1651000"/>
                        </a:moveTo>
                        <a:cubicBezTo>
                          <a:pt x="227708" y="1719625"/>
                          <a:pt x="167738" y="1754751"/>
                          <a:pt x="110066" y="1761067"/>
                        </a:cubicBezTo>
                        <a:cubicBezTo>
                          <a:pt x="45589" y="1760882"/>
                          <a:pt x="3935" y="1708544"/>
                          <a:pt x="-1" y="1651000"/>
                        </a:cubicBezTo>
                        <a:cubicBezTo>
                          <a:pt x="-2492" y="1587268"/>
                          <a:pt x="56874" y="1545269"/>
                          <a:pt x="110066" y="1540933"/>
                        </a:cubicBezTo>
                        <a:cubicBezTo>
                          <a:pt x="140526" y="1539893"/>
                          <a:pt x="164556" y="1566796"/>
                          <a:pt x="165099" y="1595966"/>
                        </a:cubicBezTo>
                        <a:cubicBezTo>
                          <a:pt x="167983" y="1628191"/>
                          <a:pt x="137977" y="1648146"/>
                          <a:pt x="110066" y="1650999"/>
                        </a:cubicBezTo>
                        <a:cubicBezTo>
                          <a:pt x="163508" y="1648277"/>
                          <a:pt x="181018" y="1649708"/>
                          <a:pt x="220133" y="1651000"/>
                        </a:cubicBezTo>
                        <a:close/>
                      </a:path>
                      <a:path w="7565119" h="1761067" fill="none" extrusionOk="0">
                        <a:moveTo>
                          <a:pt x="220133" y="1540934"/>
                        </a:moveTo>
                        <a:cubicBezTo>
                          <a:pt x="226651" y="837774"/>
                          <a:pt x="105249" y="593180"/>
                          <a:pt x="220133" y="110067"/>
                        </a:cubicBezTo>
                        <a:cubicBezTo>
                          <a:pt x="229376" y="41880"/>
                          <a:pt x="264883" y="-577"/>
                          <a:pt x="330200" y="0"/>
                        </a:cubicBezTo>
                        <a:cubicBezTo>
                          <a:pt x="2248849" y="127255"/>
                          <a:pt x="5423251" y="-48934"/>
                          <a:pt x="7455052" y="0"/>
                        </a:cubicBezTo>
                        <a:cubicBezTo>
                          <a:pt x="7509107" y="-5328"/>
                          <a:pt x="7553601" y="48044"/>
                          <a:pt x="7565119" y="110067"/>
                        </a:cubicBezTo>
                        <a:cubicBezTo>
                          <a:pt x="7562646" y="171587"/>
                          <a:pt x="7507268" y="211683"/>
                          <a:pt x="7455052" y="220134"/>
                        </a:cubicBezTo>
                        <a:cubicBezTo>
                          <a:pt x="7433788" y="228558"/>
                          <a:pt x="7387041" y="224819"/>
                          <a:pt x="7344986" y="220133"/>
                        </a:cubicBezTo>
                        <a:cubicBezTo>
                          <a:pt x="7361249" y="849566"/>
                          <a:pt x="7358153" y="1196540"/>
                          <a:pt x="7344986" y="1651000"/>
                        </a:cubicBezTo>
                        <a:cubicBezTo>
                          <a:pt x="7343459" y="1709702"/>
                          <a:pt x="7298089" y="1771627"/>
                          <a:pt x="7234919" y="1761067"/>
                        </a:cubicBezTo>
                        <a:cubicBezTo>
                          <a:pt x="3867579" y="1897489"/>
                          <a:pt x="3121439" y="1595827"/>
                          <a:pt x="110067" y="1761067"/>
                        </a:cubicBezTo>
                        <a:cubicBezTo>
                          <a:pt x="50766" y="1765307"/>
                          <a:pt x="2842" y="1714934"/>
                          <a:pt x="0" y="1651000"/>
                        </a:cubicBezTo>
                        <a:cubicBezTo>
                          <a:pt x="5115" y="1589689"/>
                          <a:pt x="53828" y="1543259"/>
                          <a:pt x="110067" y="1540933"/>
                        </a:cubicBezTo>
                        <a:cubicBezTo>
                          <a:pt x="143629" y="1532110"/>
                          <a:pt x="174426" y="1540236"/>
                          <a:pt x="220133" y="1540934"/>
                        </a:cubicBezTo>
                        <a:close/>
                        <a:moveTo>
                          <a:pt x="330200" y="0"/>
                        </a:moveTo>
                        <a:cubicBezTo>
                          <a:pt x="393344" y="-10908"/>
                          <a:pt x="442775" y="49358"/>
                          <a:pt x="440267" y="110067"/>
                        </a:cubicBezTo>
                        <a:cubicBezTo>
                          <a:pt x="430593" y="172894"/>
                          <a:pt x="387372" y="223009"/>
                          <a:pt x="330200" y="220134"/>
                        </a:cubicBezTo>
                        <a:cubicBezTo>
                          <a:pt x="294940" y="216638"/>
                          <a:pt x="274424" y="199385"/>
                          <a:pt x="275167" y="165101"/>
                        </a:cubicBezTo>
                        <a:cubicBezTo>
                          <a:pt x="278203" y="133569"/>
                          <a:pt x="303190" y="106731"/>
                          <a:pt x="330200" y="110068"/>
                        </a:cubicBezTo>
                        <a:cubicBezTo>
                          <a:pt x="350809" y="109493"/>
                          <a:pt x="425642" y="104825"/>
                          <a:pt x="440267" y="110067"/>
                        </a:cubicBezTo>
                        <a:moveTo>
                          <a:pt x="7344986" y="220133"/>
                        </a:moveTo>
                        <a:cubicBezTo>
                          <a:pt x="5347412" y="334959"/>
                          <a:pt x="3319031" y="82225"/>
                          <a:pt x="330200" y="220133"/>
                        </a:cubicBezTo>
                        <a:moveTo>
                          <a:pt x="110067" y="1540934"/>
                        </a:moveTo>
                        <a:cubicBezTo>
                          <a:pt x="143342" y="1543659"/>
                          <a:pt x="160215" y="1566115"/>
                          <a:pt x="165100" y="1595967"/>
                        </a:cubicBezTo>
                        <a:cubicBezTo>
                          <a:pt x="163351" y="1628106"/>
                          <a:pt x="140935" y="1655351"/>
                          <a:pt x="110067" y="1651000"/>
                        </a:cubicBezTo>
                        <a:cubicBezTo>
                          <a:pt x="146067" y="1651458"/>
                          <a:pt x="198820" y="1641429"/>
                          <a:pt x="220133" y="1651000"/>
                        </a:cubicBezTo>
                        <a:moveTo>
                          <a:pt x="110067" y="1761067"/>
                        </a:moveTo>
                        <a:cubicBezTo>
                          <a:pt x="166632" y="1760568"/>
                          <a:pt x="225966" y="1706050"/>
                          <a:pt x="220134" y="1651000"/>
                        </a:cubicBezTo>
                        <a:cubicBezTo>
                          <a:pt x="219436" y="1617598"/>
                          <a:pt x="225047" y="1580818"/>
                          <a:pt x="220133" y="1540934"/>
                        </a:cubicBezTo>
                      </a:path>
                      <a:path w="7565119" h="1761067" fill="none" stroke="0" extrusionOk="0">
                        <a:moveTo>
                          <a:pt x="220133" y="1540934"/>
                        </a:moveTo>
                        <a:cubicBezTo>
                          <a:pt x="326151" y="964662"/>
                          <a:pt x="199218" y="407784"/>
                          <a:pt x="220133" y="110067"/>
                        </a:cubicBezTo>
                        <a:cubicBezTo>
                          <a:pt x="216853" y="46962"/>
                          <a:pt x="260547" y="3775"/>
                          <a:pt x="330200" y="0"/>
                        </a:cubicBezTo>
                        <a:cubicBezTo>
                          <a:pt x="3772991" y="42412"/>
                          <a:pt x="5858818" y="55184"/>
                          <a:pt x="7455052" y="0"/>
                        </a:cubicBezTo>
                        <a:cubicBezTo>
                          <a:pt x="7512287" y="-4609"/>
                          <a:pt x="7561422" y="48423"/>
                          <a:pt x="7565119" y="110067"/>
                        </a:cubicBezTo>
                        <a:cubicBezTo>
                          <a:pt x="7564519" y="168049"/>
                          <a:pt x="7517159" y="210051"/>
                          <a:pt x="7455052" y="220134"/>
                        </a:cubicBezTo>
                        <a:cubicBezTo>
                          <a:pt x="7401689" y="221177"/>
                          <a:pt x="7359171" y="215212"/>
                          <a:pt x="7344986" y="220133"/>
                        </a:cubicBezTo>
                        <a:cubicBezTo>
                          <a:pt x="7360635" y="686506"/>
                          <a:pt x="7289007" y="1171217"/>
                          <a:pt x="7344986" y="1651000"/>
                        </a:cubicBezTo>
                        <a:cubicBezTo>
                          <a:pt x="7342610" y="1723141"/>
                          <a:pt x="7294470" y="1768829"/>
                          <a:pt x="7234919" y="1761067"/>
                        </a:cubicBezTo>
                        <a:cubicBezTo>
                          <a:pt x="5323582" y="1694095"/>
                          <a:pt x="2277497" y="1787570"/>
                          <a:pt x="110067" y="1761067"/>
                        </a:cubicBezTo>
                        <a:cubicBezTo>
                          <a:pt x="43125" y="1763032"/>
                          <a:pt x="7975" y="1715826"/>
                          <a:pt x="0" y="1651000"/>
                        </a:cubicBezTo>
                        <a:cubicBezTo>
                          <a:pt x="-7115" y="1582697"/>
                          <a:pt x="52208" y="1548345"/>
                          <a:pt x="110067" y="1540933"/>
                        </a:cubicBezTo>
                        <a:cubicBezTo>
                          <a:pt x="152108" y="1546044"/>
                          <a:pt x="197422" y="1535455"/>
                          <a:pt x="220133" y="1540934"/>
                        </a:cubicBezTo>
                        <a:close/>
                        <a:moveTo>
                          <a:pt x="330200" y="0"/>
                        </a:moveTo>
                        <a:cubicBezTo>
                          <a:pt x="384304" y="-5674"/>
                          <a:pt x="437340" y="47918"/>
                          <a:pt x="440267" y="110067"/>
                        </a:cubicBezTo>
                        <a:cubicBezTo>
                          <a:pt x="434116" y="176601"/>
                          <a:pt x="398137" y="219274"/>
                          <a:pt x="330200" y="220134"/>
                        </a:cubicBezTo>
                        <a:cubicBezTo>
                          <a:pt x="301923" y="220830"/>
                          <a:pt x="274217" y="195567"/>
                          <a:pt x="275167" y="165101"/>
                        </a:cubicBezTo>
                        <a:cubicBezTo>
                          <a:pt x="274982" y="130762"/>
                          <a:pt x="298179" y="111327"/>
                          <a:pt x="330200" y="110068"/>
                        </a:cubicBezTo>
                        <a:cubicBezTo>
                          <a:pt x="378059" y="101717"/>
                          <a:pt x="385446" y="100249"/>
                          <a:pt x="440267" y="110067"/>
                        </a:cubicBezTo>
                        <a:moveTo>
                          <a:pt x="7344986" y="220133"/>
                        </a:moveTo>
                        <a:cubicBezTo>
                          <a:pt x="5285952" y="172008"/>
                          <a:pt x="3494696" y="155763"/>
                          <a:pt x="330200" y="220133"/>
                        </a:cubicBezTo>
                        <a:moveTo>
                          <a:pt x="110067" y="1540934"/>
                        </a:moveTo>
                        <a:cubicBezTo>
                          <a:pt x="140131" y="1540459"/>
                          <a:pt x="170258" y="1564467"/>
                          <a:pt x="165100" y="1595967"/>
                        </a:cubicBezTo>
                        <a:cubicBezTo>
                          <a:pt x="164539" y="1626105"/>
                          <a:pt x="140269" y="1645796"/>
                          <a:pt x="110067" y="1651000"/>
                        </a:cubicBezTo>
                        <a:cubicBezTo>
                          <a:pt x="142918" y="1650628"/>
                          <a:pt x="189113" y="1648031"/>
                          <a:pt x="220133" y="1651000"/>
                        </a:cubicBezTo>
                        <a:moveTo>
                          <a:pt x="110067" y="1761067"/>
                        </a:moveTo>
                        <a:cubicBezTo>
                          <a:pt x="171511" y="1759414"/>
                          <a:pt x="223872" y="1708613"/>
                          <a:pt x="220134" y="1651000"/>
                        </a:cubicBezTo>
                        <a:cubicBezTo>
                          <a:pt x="220666" y="1611057"/>
                          <a:pt x="220369" y="1576779"/>
                          <a:pt x="220133" y="154093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buntu Light" panose="020B0304030602030204" pitchFamily="34" charset="0"/>
              </a:rPr>
              <a:t>Towards Verified Self-Driving Infrastructure</a:t>
            </a:r>
          </a:p>
          <a:p>
            <a:pPr algn="ctr"/>
            <a:endParaRPr lang="en-US" sz="500" b="1" dirty="0">
              <a:latin typeface="Ubuntu Light" panose="020B030403060203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Ubuntu Light" panose="020B0304030602030204" pitchFamily="34" charset="0"/>
              </a:rPr>
              <a:t>Bingzhe Liu, Ali Kheradmand, Matthew Caesar, P. Brighten Godfrey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Ubuntu Light" panose="020B0304030602030204" pitchFamily="34" charset="0"/>
              </a:rPr>
              <a:t>HotNets 2020</a:t>
            </a:r>
          </a:p>
        </p:txBody>
      </p:sp>
    </p:spTree>
    <p:extLst>
      <p:ext uri="{BB962C8B-B14F-4D97-AF65-F5344CB8AC3E}">
        <p14:creationId xmlns:p14="http://schemas.microsoft.com/office/powerpoint/2010/main" val="28714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4102-1C8E-6C43-ACA7-BB66740C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92660"/>
            <a:ext cx="11177338" cy="9272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Ubuntu Light" panose="020B0304030602030204" pitchFamily="34" charset="0"/>
              </a:rPr>
              <a:t>Service meshes are a </a:t>
            </a:r>
            <a:r>
              <a:rPr lang="en-US" sz="2400" dirty="0">
                <a:solidFill>
                  <a:srgbClr val="0070C0"/>
                </a:solidFill>
                <a:latin typeface="Ubuntu Light" panose="020B0304030602030204" pitchFamily="34" charset="0"/>
              </a:rPr>
              <a:t>new emerging layer</a:t>
            </a:r>
            <a:r>
              <a:rPr lang="en-US" sz="2400" dirty="0">
                <a:latin typeface="Ubuntu Light" panose="020B0304030602030204" pitchFamily="34" charset="0"/>
              </a:rPr>
              <a:t> in the cloud networking stack</a:t>
            </a:r>
            <a:endParaRPr lang="en-US" sz="2400" dirty="0">
              <a:solidFill>
                <a:srgbClr val="0070C0"/>
              </a:solidFill>
              <a:latin typeface="Ubuntu Light" panose="020B0304030602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8C9A3D-DD7C-E34D-8E45-60A1EA0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3AF42-6318-0B46-8A83-BB89A9CFE377}"/>
              </a:ext>
            </a:extLst>
          </p:cNvPr>
          <p:cNvSpPr txBox="1"/>
          <p:nvPr/>
        </p:nvSpPr>
        <p:spPr>
          <a:xfrm>
            <a:off x="838198" y="2905309"/>
            <a:ext cx="10911588" cy="2045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Ubuntu Light" panose="020B0304030602030204" pitchFamily="34" charset="0"/>
              </a:rPr>
              <a:t>Many new research opportunities leveraging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Enhanced visibility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Knowledge of application needs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Evolvability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Ubuntu Light" panose="020B0304030602030204" pitchFamily="34" charset="0"/>
              </a:rPr>
              <a:t>Cross-layer coordination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B8B3A-E2C1-4D4B-BFEA-8CDC5C306D74}"/>
              </a:ext>
            </a:extLst>
          </p:cNvPr>
          <p:cNvSpPr txBox="1"/>
          <p:nvPr/>
        </p:nvSpPr>
        <p:spPr>
          <a:xfrm>
            <a:off x="838198" y="5257346"/>
            <a:ext cx="1117733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Ubuntu Light" panose="020B0304030602030204" pitchFamily="34" charset="0"/>
              </a:rPr>
              <a:t>Our prototype leverages several of these opportunities to achieve </a:t>
            </a:r>
            <a:r>
              <a:rPr lang="en-US" sz="2400" dirty="0">
                <a:solidFill>
                  <a:srgbClr val="00B3A1"/>
                </a:solidFill>
                <a:latin typeface="Ubuntu Light" panose="020B0304030602030204" pitchFamily="34" charset="0"/>
              </a:rPr>
              <a:t>fine-grained</a:t>
            </a:r>
            <a:r>
              <a:rPr lang="en-US" sz="2400" dirty="0">
                <a:latin typeface="Ubuntu Light" panose="020B0304030602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Ubuntu Light" panose="020B0304030602030204" pitchFamily="34" charset="0"/>
              </a:rPr>
              <a:t>cross-layer prioritization </a:t>
            </a:r>
            <a:r>
              <a:rPr lang="en-US" sz="2400" dirty="0">
                <a:latin typeface="Ubuntu Light" panose="020B0304030602030204" pitchFamily="34" charset="0"/>
              </a:rPr>
              <a:t>of requests</a:t>
            </a:r>
            <a:r>
              <a:rPr lang="en-US" sz="2400" dirty="0">
                <a:solidFill>
                  <a:srgbClr val="0070C0"/>
                </a:solidFill>
                <a:latin typeface="Ubuntu Light" panose="020B030403060203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Ubuntu Light" panose="020B0304030602030204" pitchFamily="34" charset="0"/>
              </a:rPr>
              <a:t>without tight coupling with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9429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4374-5034-BD47-BE33-CF71C121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Visualization of a large scale microservice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1326B-DA39-894F-A1A9-C5BC5CB0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808163"/>
            <a:ext cx="6538002" cy="4203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667029-90CD-084E-AA5B-B78D0366275E}"/>
              </a:ext>
            </a:extLst>
          </p:cNvPr>
          <p:cNvSpPr txBox="1"/>
          <p:nvPr/>
        </p:nvSpPr>
        <p:spPr>
          <a:xfrm>
            <a:off x="7204170" y="6273225"/>
            <a:ext cx="4905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Ubuntu Light" panose="020B0304030602030204" pitchFamily="34" charset="0"/>
              </a:rPr>
              <a:t>GIF source: Josh Evans, Netflix</a:t>
            </a:r>
          </a:p>
          <a:p>
            <a:r>
              <a:rPr lang="en-US" sz="1600" dirty="0">
                <a:latin typeface="Ubuntu Light" panose="020B0304030602030204" pitchFamily="34" charset="0"/>
              </a:rPr>
              <a:t>https://www.youtube.com/watch?v=CZ3wIuvmHeM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1E7C5-5B99-8F4A-946A-1D88B0060892}"/>
              </a:ext>
            </a:extLst>
          </p:cNvPr>
          <p:cNvSpPr txBox="1"/>
          <p:nvPr/>
        </p:nvSpPr>
        <p:spPr>
          <a:xfrm>
            <a:off x="899160" y="6200487"/>
            <a:ext cx="561724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buntu Light"/>
              </a:rPr>
              <a:t>Netflix Microservice Topology</a:t>
            </a:r>
            <a:endParaRPr lang="en-US" sz="3200" dirty="0">
              <a:solidFill>
                <a:srgbClr val="0070C0"/>
              </a:solidFill>
              <a:latin typeface="Ubuntu Light" panose="020B03040306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0392A-90A9-7D4E-B6F3-33F187AD47CD}"/>
              </a:ext>
            </a:extLst>
          </p:cNvPr>
          <p:cNvSpPr txBox="1"/>
          <p:nvPr/>
        </p:nvSpPr>
        <p:spPr>
          <a:xfrm>
            <a:off x="7103335" y="2764875"/>
            <a:ext cx="4987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buntu Light" panose="020B0304030602030204" pitchFamily="34" charset="0"/>
              </a:rPr>
              <a:t>Usually is a multi-hop DAG with many stages</a:t>
            </a:r>
          </a:p>
          <a:p>
            <a:b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</a:br>
            <a:endParaRPr lang="en-US" sz="2400" dirty="0">
              <a:solidFill>
                <a:srgbClr val="980000"/>
              </a:solidFill>
              <a:latin typeface="Ubuntu Light" panose="020B0304030602030204" pitchFamily="34" charset="0"/>
            </a:endParaRPr>
          </a:p>
          <a:p>
            <a:r>
              <a:rPr lang="en-US" sz="2400" dirty="0">
                <a:solidFill>
                  <a:srgbClr val="980000"/>
                </a:solidFill>
                <a:latin typeface="Ubuntu Light" panose="020B0304030602030204" pitchFamily="34" charset="0"/>
              </a:rPr>
              <a:t>Developers end up writing a lot of “communication code”…</a:t>
            </a:r>
          </a:p>
        </p:txBody>
      </p:sp>
      <p:pic>
        <p:nvPicPr>
          <p:cNvPr id="24" name="Graphic 23" descr="Programmer female with solid fill">
            <a:extLst>
              <a:ext uri="{FF2B5EF4-FFF2-40B4-BE49-F238E27FC236}">
                <a16:creationId xmlns:a16="http://schemas.microsoft.com/office/drawing/2014/main" id="{1C196C38-B53F-B54F-90A2-0D59EC4EA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313" y="5155892"/>
            <a:ext cx="1179607" cy="1179607"/>
          </a:xfrm>
          <a:prstGeom prst="rect">
            <a:avLst/>
          </a:prstGeom>
        </p:spPr>
      </p:pic>
      <p:pic>
        <p:nvPicPr>
          <p:cNvPr id="4" name="Graphic 3" descr="Anger Symbol with solid fill">
            <a:extLst>
              <a:ext uri="{FF2B5EF4-FFF2-40B4-BE49-F238E27FC236}">
                <a16:creationId xmlns:a16="http://schemas.microsoft.com/office/drawing/2014/main" id="{41E4A1C5-EEA0-1C47-89D0-D504EACC9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93701">
            <a:off x="10312021" y="5043896"/>
            <a:ext cx="481171" cy="4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730EA983-54B0-5940-85B2-806EE4DFB20B}"/>
              </a:ext>
            </a:extLst>
          </p:cNvPr>
          <p:cNvCxnSpPr>
            <a:cxnSpLocks/>
          </p:cNvCxnSpPr>
          <p:nvPr/>
        </p:nvCxnSpPr>
        <p:spPr>
          <a:xfrm>
            <a:off x="2819735" y="2384056"/>
            <a:ext cx="1305412" cy="123408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46C8BCA-D8DA-574A-9920-4EFE9189BD9D}"/>
              </a:ext>
            </a:extLst>
          </p:cNvPr>
          <p:cNvCxnSpPr>
            <a:cxnSpLocks/>
          </p:cNvCxnSpPr>
          <p:nvPr/>
        </p:nvCxnSpPr>
        <p:spPr>
          <a:xfrm flipV="1">
            <a:off x="3280936" y="1299768"/>
            <a:ext cx="0" cy="5395816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Graphic 186" descr="Smart Phone with solid fill">
            <a:extLst>
              <a:ext uri="{FF2B5EF4-FFF2-40B4-BE49-F238E27FC236}">
                <a16:creationId xmlns:a16="http://schemas.microsoft.com/office/drawing/2014/main" id="{768D4BFC-26D6-DA44-BFB1-F980457F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7463" y="5334489"/>
            <a:ext cx="533701" cy="533701"/>
          </a:xfrm>
          <a:prstGeom prst="rect">
            <a:avLst/>
          </a:prstGeom>
        </p:spPr>
      </p:pic>
      <p:pic>
        <p:nvPicPr>
          <p:cNvPr id="188" name="Graphic 187" descr="Internet with solid fill">
            <a:extLst>
              <a:ext uri="{FF2B5EF4-FFF2-40B4-BE49-F238E27FC236}">
                <a16:creationId xmlns:a16="http://schemas.microsoft.com/office/drawing/2014/main" id="{6E0BBEBE-4678-E647-B2CC-ADFFB7187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9019" y="3691625"/>
            <a:ext cx="670587" cy="670587"/>
          </a:xfrm>
          <a:prstGeom prst="rect">
            <a:avLst/>
          </a:prstGeom>
        </p:spPr>
      </p:pic>
      <p:pic>
        <p:nvPicPr>
          <p:cNvPr id="189" name="Graphic 188" descr="Computer with solid fill">
            <a:extLst>
              <a:ext uri="{FF2B5EF4-FFF2-40B4-BE49-F238E27FC236}">
                <a16:creationId xmlns:a16="http://schemas.microsoft.com/office/drawing/2014/main" id="{D1931276-DFB3-C343-B1A3-83D716C0A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9019" y="2048761"/>
            <a:ext cx="670587" cy="670587"/>
          </a:xfrm>
          <a:prstGeom prst="rect">
            <a:avLst/>
          </a:prstGeom>
        </p:spPr>
      </p:pic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05F56EBC-A082-8948-9C08-BB56E973715C}"/>
              </a:ext>
            </a:extLst>
          </p:cNvPr>
          <p:cNvCxnSpPr>
            <a:cxnSpLocks/>
            <a:stCxn id="187" idx="3"/>
          </p:cNvCxnSpPr>
          <p:nvPr/>
        </p:nvCxnSpPr>
        <p:spPr>
          <a:xfrm flipV="1">
            <a:off x="2611164" y="4376509"/>
            <a:ext cx="1513983" cy="122483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D631229E-D9A4-9346-B6A5-CCAC4F0C9457}"/>
              </a:ext>
            </a:extLst>
          </p:cNvPr>
          <p:cNvCxnSpPr>
            <a:cxnSpLocks/>
            <a:stCxn id="188" idx="3"/>
          </p:cNvCxnSpPr>
          <p:nvPr/>
        </p:nvCxnSpPr>
        <p:spPr>
          <a:xfrm flipV="1">
            <a:off x="2679606" y="4026917"/>
            <a:ext cx="1445259" cy="2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F64EF7CF-FCC1-9A44-994F-D959EA145350}"/>
              </a:ext>
            </a:extLst>
          </p:cNvPr>
          <p:cNvSpPr txBox="1"/>
          <p:nvPr/>
        </p:nvSpPr>
        <p:spPr>
          <a:xfrm>
            <a:off x="1777964" y="630408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Internet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45261EB-2EF2-7840-ABAB-CD4C163852A0}"/>
              </a:ext>
            </a:extLst>
          </p:cNvPr>
          <p:cNvSpPr txBox="1"/>
          <p:nvPr/>
        </p:nvSpPr>
        <p:spPr>
          <a:xfrm>
            <a:off x="3663306" y="630408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Cluster</a:t>
            </a:r>
          </a:p>
        </p:txBody>
      </p:sp>
      <p:sp>
        <p:nvSpPr>
          <p:cNvPr id="144" name="Preparation 143">
            <a:extLst>
              <a:ext uri="{FF2B5EF4-FFF2-40B4-BE49-F238E27FC236}">
                <a16:creationId xmlns:a16="http://schemas.microsoft.com/office/drawing/2014/main" id="{5B50FEA6-3A8D-1146-8FF3-15353A699468}"/>
              </a:ext>
            </a:extLst>
          </p:cNvPr>
          <p:cNvSpPr/>
          <p:nvPr/>
        </p:nvSpPr>
        <p:spPr>
          <a:xfrm>
            <a:off x="4241267" y="3044106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BECDE202-4FC3-6C4D-8DFD-B317036828F5}"/>
              </a:ext>
            </a:extLst>
          </p:cNvPr>
          <p:cNvSpPr/>
          <p:nvPr/>
        </p:nvSpPr>
        <p:spPr>
          <a:xfrm>
            <a:off x="6515668" y="488556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C6E93962-B931-1A4D-8785-97E6333A4707}"/>
              </a:ext>
            </a:extLst>
          </p:cNvPr>
          <p:cNvSpPr/>
          <p:nvPr/>
        </p:nvSpPr>
        <p:spPr>
          <a:xfrm>
            <a:off x="6506171" y="3613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07BD78B-C708-794F-A718-77405FD3BAE7}"/>
              </a:ext>
            </a:extLst>
          </p:cNvPr>
          <p:cNvSpPr/>
          <p:nvPr/>
        </p:nvSpPr>
        <p:spPr>
          <a:xfrm>
            <a:off x="6516810" y="2423482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0FF149C-4024-FD4E-A29A-817DFF1949F6}"/>
              </a:ext>
            </a:extLst>
          </p:cNvPr>
          <p:cNvSpPr/>
          <p:nvPr/>
        </p:nvSpPr>
        <p:spPr>
          <a:xfrm>
            <a:off x="8463326" y="430143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B48BFE39-225A-C24C-8908-34A33C7C0E4B}"/>
              </a:ext>
            </a:extLst>
          </p:cNvPr>
          <p:cNvSpPr/>
          <p:nvPr/>
        </p:nvSpPr>
        <p:spPr>
          <a:xfrm>
            <a:off x="8478586" y="153193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 descr="Gears with solid fill">
            <a:extLst>
              <a:ext uri="{FF2B5EF4-FFF2-40B4-BE49-F238E27FC236}">
                <a16:creationId xmlns:a16="http://schemas.microsoft.com/office/drawing/2014/main" id="{FE97C9ED-5864-0B40-A0A1-391F7B73B2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0175" y="4990067"/>
            <a:ext cx="431065" cy="431065"/>
          </a:xfrm>
          <a:prstGeom prst="rect">
            <a:avLst/>
          </a:prstGeom>
        </p:spPr>
      </p:pic>
      <p:pic>
        <p:nvPicPr>
          <p:cNvPr id="151" name="Graphic 150" descr="Gears with solid fill">
            <a:extLst>
              <a:ext uri="{FF2B5EF4-FFF2-40B4-BE49-F238E27FC236}">
                <a16:creationId xmlns:a16="http://schemas.microsoft.com/office/drawing/2014/main" id="{C4B9F53C-B0C5-B84E-9328-54A643919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9774" y="4405943"/>
            <a:ext cx="431065" cy="431065"/>
          </a:xfrm>
          <a:prstGeom prst="rect">
            <a:avLst/>
          </a:prstGeom>
        </p:spPr>
      </p:pic>
      <p:pic>
        <p:nvPicPr>
          <p:cNvPr id="152" name="Graphic 151" descr="Gears with solid fill">
            <a:extLst>
              <a:ext uri="{FF2B5EF4-FFF2-40B4-BE49-F238E27FC236}">
                <a16:creationId xmlns:a16="http://schemas.microsoft.com/office/drawing/2014/main" id="{B5D02A10-0F91-4F45-A590-1B9A32502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3093" y="1657924"/>
            <a:ext cx="431065" cy="431065"/>
          </a:xfrm>
          <a:prstGeom prst="rect">
            <a:avLst/>
          </a:prstGeom>
        </p:spPr>
      </p:pic>
      <p:pic>
        <p:nvPicPr>
          <p:cNvPr id="153" name="Graphic 152" descr="Morse Code with solid fill">
            <a:extLst>
              <a:ext uri="{FF2B5EF4-FFF2-40B4-BE49-F238E27FC236}">
                <a16:creationId xmlns:a16="http://schemas.microsoft.com/office/drawing/2014/main" id="{6C5D7A9E-FEB8-EA4F-8FDC-17E4BF1F15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7783" y="3718394"/>
            <a:ext cx="457200" cy="457200"/>
          </a:xfrm>
          <a:prstGeom prst="rect">
            <a:avLst/>
          </a:prstGeom>
        </p:spPr>
      </p:pic>
      <p:pic>
        <p:nvPicPr>
          <p:cNvPr id="154" name="Graphic 153" descr="Blockchain with solid fill">
            <a:extLst>
              <a:ext uri="{FF2B5EF4-FFF2-40B4-BE49-F238E27FC236}">
                <a16:creationId xmlns:a16="http://schemas.microsoft.com/office/drawing/2014/main" id="{39587B20-A279-4D48-A8A5-D511946A8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8250" y="2514922"/>
            <a:ext cx="457200" cy="457200"/>
          </a:xfrm>
          <a:prstGeom prst="rect">
            <a:avLst/>
          </a:prstGeom>
        </p:spPr>
      </p:pic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7387CC7A-049C-DD42-BBEC-656440EED1D3}"/>
              </a:ext>
            </a:extLst>
          </p:cNvPr>
          <p:cNvSpPr/>
          <p:nvPr/>
        </p:nvSpPr>
        <p:spPr>
          <a:xfrm>
            <a:off x="8469343" y="554887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Graphic 155" descr="Gears with solid fill">
            <a:extLst>
              <a:ext uri="{FF2B5EF4-FFF2-40B4-BE49-F238E27FC236}">
                <a16:creationId xmlns:a16="http://schemas.microsoft.com/office/drawing/2014/main" id="{E3807EB7-AF73-594C-BAD0-15D756F612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9774" y="5651064"/>
            <a:ext cx="431065" cy="431065"/>
          </a:xfrm>
          <a:prstGeom prst="rect">
            <a:avLst/>
          </a:prstGeom>
        </p:spPr>
      </p:pic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92E2B1DF-7684-1846-8705-39E5264C6074}"/>
              </a:ext>
            </a:extLst>
          </p:cNvPr>
          <p:cNvSpPr/>
          <p:nvPr/>
        </p:nvSpPr>
        <p:spPr>
          <a:xfrm>
            <a:off x="8869357" y="573019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" name="Graphic 157" descr="Gears with solid fill">
            <a:extLst>
              <a:ext uri="{FF2B5EF4-FFF2-40B4-BE49-F238E27FC236}">
                <a16:creationId xmlns:a16="http://schemas.microsoft.com/office/drawing/2014/main" id="{650D3F3C-0885-AD44-B7AB-AEE736F0C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89157" y="5840436"/>
            <a:ext cx="431065" cy="431065"/>
          </a:xfrm>
          <a:prstGeom prst="rect">
            <a:avLst/>
          </a:prstGeom>
        </p:spPr>
      </p:pic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030EE47C-FB54-8F4C-83A9-AB6FA1D056B8}"/>
              </a:ext>
            </a:extLst>
          </p:cNvPr>
          <p:cNvSpPr/>
          <p:nvPr/>
        </p:nvSpPr>
        <p:spPr>
          <a:xfrm>
            <a:off x="8464451" y="27488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Graphic 160" descr="Database with solid fill">
            <a:extLst>
              <a:ext uri="{FF2B5EF4-FFF2-40B4-BE49-F238E27FC236}">
                <a16:creationId xmlns:a16="http://schemas.microsoft.com/office/drawing/2014/main" id="{B3386B42-FE99-F748-8734-0293712FF4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53639" y="2853392"/>
            <a:ext cx="457200" cy="457200"/>
          </a:xfrm>
          <a:prstGeom prst="rect">
            <a:avLst/>
          </a:prstGeom>
        </p:spPr>
      </p:pic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5242A915-2588-9447-9975-5B83447C6186}"/>
              </a:ext>
            </a:extLst>
          </p:cNvPr>
          <p:cNvSpPr/>
          <p:nvPr/>
        </p:nvSpPr>
        <p:spPr>
          <a:xfrm>
            <a:off x="8771986" y="304410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Graphic 162" descr="Database with solid fill">
            <a:extLst>
              <a:ext uri="{FF2B5EF4-FFF2-40B4-BE49-F238E27FC236}">
                <a16:creationId xmlns:a16="http://schemas.microsoft.com/office/drawing/2014/main" id="{3AFAA7CB-F0C6-784F-BE0F-A334915747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1174" y="3148614"/>
            <a:ext cx="457200" cy="457200"/>
          </a:xfrm>
          <a:prstGeom prst="rect">
            <a:avLst/>
          </a:prstGeom>
        </p:spPr>
      </p:pic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E6BAF511-6315-2C46-B814-434DD3E021E2}"/>
              </a:ext>
            </a:extLst>
          </p:cNvPr>
          <p:cNvSpPr/>
          <p:nvPr/>
        </p:nvSpPr>
        <p:spPr>
          <a:xfrm>
            <a:off x="9172000" y="3225434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Graphic 164" descr="Database with solid fill">
            <a:extLst>
              <a:ext uri="{FF2B5EF4-FFF2-40B4-BE49-F238E27FC236}">
                <a16:creationId xmlns:a16="http://schemas.microsoft.com/office/drawing/2014/main" id="{A3D5E01C-093B-354C-97FC-1AF6D54C09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63439" y="3317080"/>
            <a:ext cx="457200" cy="457200"/>
          </a:xfrm>
          <a:prstGeom prst="rect">
            <a:avLst/>
          </a:prstGeom>
        </p:spPr>
      </p:pic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8932ACE-5F21-6443-80D9-FFDAB755369B}"/>
              </a:ext>
            </a:extLst>
          </p:cNvPr>
          <p:cNvSpPr/>
          <p:nvPr/>
        </p:nvSpPr>
        <p:spPr>
          <a:xfrm>
            <a:off x="10603101" y="372279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Graphic 209" descr="Gears with solid fill">
            <a:extLst>
              <a:ext uri="{FF2B5EF4-FFF2-40B4-BE49-F238E27FC236}">
                <a16:creationId xmlns:a16="http://schemas.microsoft.com/office/drawing/2014/main" id="{2738C6E9-7539-6D49-8424-5B05D8F44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7608" y="3848778"/>
            <a:ext cx="431065" cy="431065"/>
          </a:xfrm>
          <a:prstGeom prst="rect">
            <a:avLst/>
          </a:prstGeom>
        </p:spPr>
      </p:pic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1BBCCFC3-A02A-064C-8922-DF2822C57BF6}"/>
              </a:ext>
            </a:extLst>
          </p:cNvPr>
          <p:cNvSpPr/>
          <p:nvPr/>
        </p:nvSpPr>
        <p:spPr>
          <a:xfrm>
            <a:off x="10595485" y="488836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Graphic 211" descr="Gears with solid fill">
            <a:extLst>
              <a:ext uri="{FF2B5EF4-FFF2-40B4-BE49-F238E27FC236}">
                <a16:creationId xmlns:a16="http://schemas.microsoft.com/office/drawing/2014/main" id="{D560F3DE-4553-1347-8A8D-DF0F2CAF6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5916" y="4990557"/>
            <a:ext cx="431065" cy="431065"/>
          </a:xfrm>
          <a:prstGeom prst="rect">
            <a:avLst/>
          </a:prstGeom>
        </p:spPr>
      </p:pic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9D179134-94C3-6B40-93E1-8952602BA79D}"/>
              </a:ext>
            </a:extLst>
          </p:cNvPr>
          <p:cNvSpPr/>
          <p:nvPr/>
        </p:nvSpPr>
        <p:spPr>
          <a:xfrm>
            <a:off x="10995499" y="506968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" name="Graphic 214" descr="Gears with solid fill">
            <a:extLst>
              <a:ext uri="{FF2B5EF4-FFF2-40B4-BE49-F238E27FC236}">
                <a16:creationId xmlns:a16="http://schemas.microsoft.com/office/drawing/2014/main" id="{6FF0C16F-9775-6F4E-AE20-A5B2CDAC3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299" y="5179929"/>
            <a:ext cx="431065" cy="431065"/>
          </a:xfrm>
          <a:prstGeom prst="rect">
            <a:avLst/>
          </a:prstGeom>
        </p:spPr>
      </p:pic>
      <p:cxnSp>
        <p:nvCxnSpPr>
          <p:cNvPr id="217" name="Curved Connector 216">
            <a:extLst>
              <a:ext uri="{FF2B5EF4-FFF2-40B4-BE49-F238E27FC236}">
                <a16:creationId xmlns:a16="http://schemas.microsoft.com/office/drawing/2014/main" id="{F959E605-BC0D-7F4F-BD9E-34A0898567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34333" y="2804994"/>
            <a:ext cx="919613" cy="90279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urved Connector 218">
            <a:extLst>
              <a:ext uri="{FF2B5EF4-FFF2-40B4-BE49-F238E27FC236}">
                <a16:creationId xmlns:a16="http://schemas.microsoft.com/office/drawing/2014/main" id="{45C96C54-4568-584B-A0B7-E8F543249A3B}"/>
              </a:ext>
            </a:extLst>
          </p:cNvPr>
          <p:cNvCxnSpPr>
            <a:cxnSpLocks/>
          </p:cNvCxnSpPr>
          <p:nvPr/>
        </p:nvCxnSpPr>
        <p:spPr>
          <a:xfrm rot="10800000">
            <a:off x="5534333" y="4219851"/>
            <a:ext cx="919925" cy="110732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urved Connector 219">
            <a:extLst>
              <a:ext uri="{FF2B5EF4-FFF2-40B4-BE49-F238E27FC236}">
                <a16:creationId xmlns:a16="http://schemas.microsoft.com/office/drawing/2014/main" id="{BC2EFC95-5C3F-E74E-8B16-7C48882B8B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34332" y="3975348"/>
            <a:ext cx="912294" cy="675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urved Connector 220">
            <a:extLst>
              <a:ext uri="{FF2B5EF4-FFF2-40B4-BE49-F238E27FC236}">
                <a16:creationId xmlns:a16="http://schemas.microsoft.com/office/drawing/2014/main" id="{9FB73215-105B-5244-B503-A3AD6525091E}"/>
              </a:ext>
            </a:extLst>
          </p:cNvPr>
          <p:cNvCxnSpPr>
            <a:cxnSpLocks/>
            <a:stCxn id="149" idx="1"/>
          </p:cNvCxnSpPr>
          <p:nvPr/>
        </p:nvCxnSpPr>
        <p:spPr>
          <a:xfrm rot="10800000" flipV="1">
            <a:off x="7155748" y="1851976"/>
            <a:ext cx="1322838" cy="72235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urved Connector 221">
            <a:extLst>
              <a:ext uri="{FF2B5EF4-FFF2-40B4-BE49-F238E27FC236}">
                <a16:creationId xmlns:a16="http://schemas.microsoft.com/office/drawing/2014/main" id="{DB66F7C3-C057-BE42-A0DF-D8D1EAEF70F2}"/>
              </a:ext>
            </a:extLst>
          </p:cNvPr>
          <p:cNvCxnSpPr>
            <a:cxnSpLocks/>
            <a:endCxn id="147" idx="3"/>
          </p:cNvCxnSpPr>
          <p:nvPr/>
        </p:nvCxnSpPr>
        <p:spPr>
          <a:xfrm rot="10800000">
            <a:off x="7156890" y="2743523"/>
            <a:ext cx="1615096" cy="805867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urved Connector 222">
            <a:extLst>
              <a:ext uri="{FF2B5EF4-FFF2-40B4-BE49-F238E27FC236}">
                <a16:creationId xmlns:a16="http://schemas.microsoft.com/office/drawing/2014/main" id="{F59FE1E2-F027-A244-B7D0-B5EA19E8A9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55748" y="2931308"/>
            <a:ext cx="1307578" cy="78810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B68BAFDC-B0D8-AB47-BE50-29CE768192B7}"/>
              </a:ext>
            </a:extLst>
          </p:cNvPr>
          <p:cNvCxnSpPr>
            <a:cxnSpLocks/>
          </p:cNvCxnSpPr>
          <p:nvPr/>
        </p:nvCxnSpPr>
        <p:spPr>
          <a:xfrm rot="10800000">
            <a:off x="7146373" y="4208138"/>
            <a:ext cx="1337550" cy="133327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urved Connector 224">
            <a:extLst>
              <a:ext uri="{FF2B5EF4-FFF2-40B4-BE49-F238E27FC236}">
                <a16:creationId xmlns:a16="http://schemas.microsoft.com/office/drawing/2014/main" id="{ECCE7063-0D8C-3D48-AEBB-11E106EF18DE}"/>
              </a:ext>
            </a:extLst>
          </p:cNvPr>
          <p:cNvCxnSpPr>
            <a:cxnSpLocks/>
          </p:cNvCxnSpPr>
          <p:nvPr/>
        </p:nvCxnSpPr>
        <p:spPr>
          <a:xfrm rot="10800000">
            <a:off x="7155748" y="3951725"/>
            <a:ext cx="1307578" cy="61488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>
            <a:extLst>
              <a:ext uri="{FF2B5EF4-FFF2-40B4-BE49-F238E27FC236}">
                <a16:creationId xmlns:a16="http://schemas.microsoft.com/office/drawing/2014/main" id="{24B0CA62-1F56-174A-AEAD-C5C3141A1F59}"/>
              </a:ext>
            </a:extLst>
          </p:cNvPr>
          <p:cNvCxnSpPr>
            <a:cxnSpLocks/>
            <a:endCxn id="145" idx="3"/>
          </p:cNvCxnSpPr>
          <p:nvPr/>
        </p:nvCxnSpPr>
        <p:spPr>
          <a:xfrm rot="10800000">
            <a:off x="7155748" y="5205601"/>
            <a:ext cx="1616238" cy="106590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urved Connector 226">
            <a:extLst>
              <a:ext uri="{FF2B5EF4-FFF2-40B4-BE49-F238E27FC236}">
                <a16:creationId xmlns:a16="http://schemas.microsoft.com/office/drawing/2014/main" id="{E2282D56-80B3-8546-BF52-3271CA5D8B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12084" y="3044106"/>
            <a:ext cx="1150180" cy="5052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>
            <a:extLst>
              <a:ext uri="{FF2B5EF4-FFF2-40B4-BE49-F238E27FC236}">
                <a16:creationId xmlns:a16="http://schemas.microsoft.com/office/drawing/2014/main" id="{317CBD31-DC14-3B41-8239-B2ABF939C58E}"/>
              </a:ext>
            </a:extLst>
          </p:cNvPr>
          <p:cNvCxnSpPr>
            <a:cxnSpLocks/>
            <a:endCxn id="149" idx="3"/>
          </p:cNvCxnSpPr>
          <p:nvPr/>
        </p:nvCxnSpPr>
        <p:spPr>
          <a:xfrm rot="10800000">
            <a:off x="9118667" y="1851976"/>
            <a:ext cx="1461641" cy="6869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228">
            <a:extLst>
              <a:ext uri="{FF2B5EF4-FFF2-40B4-BE49-F238E27FC236}">
                <a16:creationId xmlns:a16="http://schemas.microsoft.com/office/drawing/2014/main" id="{449C58CA-6CC3-3A42-A25C-AFEDF38C37E4}"/>
              </a:ext>
            </a:extLst>
          </p:cNvPr>
          <p:cNvCxnSpPr>
            <a:cxnSpLocks/>
            <a:stCxn id="167" idx="1"/>
          </p:cNvCxnSpPr>
          <p:nvPr/>
        </p:nvCxnSpPr>
        <p:spPr>
          <a:xfrm rot="10800000" flipV="1">
            <a:off x="9118669" y="4042830"/>
            <a:ext cx="1484433" cy="578646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urved Connector 229">
            <a:extLst>
              <a:ext uri="{FF2B5EF4-FFF2-40B4-BE49-F238E27FC236}">
                <a16:creationId xmlns:a16="http://schemas.microsoft.com/office/drawing/2014/main" id="{BA651D0C-0434-CD4B-B5D3-70D9EA2F43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35185" y="5620469"/>
            <a:ext cx="1460315" cy="51876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urved Connector 230">
            <a:extLst>
              <a:ext uri="{FF2B5EF4-FFF2-40B4-BE49-F238E27FC236}">
                <a16:creationId xmlns:a16="http://schemas.microsoft.com/office/drawing/2014/main" id="{FEDF554D-8E84-4F4D-9025-26BB8BDE7255}"/>
              </a:ext>
            </a:extLst>
          </p:cNvPr>
          <p:cNvCxnSpPr>
            <a:cxnSpLocks/>
            <a:stCxn id="211" idx="1"/>
          </p:cNvCxnSpPr>
          <p:nvPr/>
        </p:nvCxnSpPr>
        <p:spPr>
          <a:xfrm rot="10800000">
            <a:off x="9118667" y="4788893"/>
            <a:ext cx="1476819" cy="41951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8017CFCE-A16D-5E4A-9803-875B96DC2F13}"/>
              </a:ext>
            </a:extLst>
          </p:cNvPr>
          <p:cNvSpPr txBox="1"/>
          <p:nvPr/>
        </p:nvSpPr>
        <p:spPr>
          <a:xfrm>
            <a:off x="4217935" y="3678429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4C430305-6A0C-BA41-92F5-C541556BA4B1}"/>
              </a:ext>
            </a:extLst>
          </p:cNvPr>
          <p:cNvSpPr/>
          <p:nvPr/>
        </p:nvSpPr>
        <p:spPr>
          <a:xfrm>
            <a:off x="10594271" y="2281861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4" name="Graphic 233" descr="Gears with solid fill">
            <a:extLst>
              <a:ext uri="{FF2B5EF4-FFF2-40B4-BE49-F238E27FC236}">
                <a16:creationId xmlns:a16="http://schemas.microsoft.com/office/drawing/2014/main" id="{1F65EAFF-A4DE-7440-B609-2ABB28E70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4702" y="2384055"/>
            <a:ext cx="431065" cy="431065"/>
          </a:xfrm>
          <a:prstGeom prst="rect">
            <a:avLst/>
          </a:prstGeom>
        </p:spPr>
      </p:pic>
      <p:sp>
        <p:nvSpPr>
          <p:cNvPr id="235" name="Rounded Rectangle 234">
            <a:extLst>
              <a:ext uri="{FF2B5EF4-FFF2-40B4-BE49-F238E27FC236}">
                <a16:creationId xmlns:a16="http://schemas.microsoft.com/office/drawing/2014/main" id="{7F1C72AC-12BE-7343-A6B8-C670201F6DEE}"/>
              </a:ext>
            </a:extLst>
          </p:cNvPr>
          <p:cNvSpPr/>
          <p:nvPr/>
        </p:nvSpPr>
        <p:spPr>
          <a:xfrm>
            <a:off x="10994285" y="2463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" name="Graphic 235" descr="Gears with solid fill">
            <a:extLst>
              <a:ext uri="{FF2B5EF4-FFF2-40B4-BE49-F238E27FC236}">
                <a16:creationId xmlns:a16="http://schemas.microsoft.com/office/drawing/2014/main" id="{C69CF269-FD7A-2D4E-94FB-6A4435CC2C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4085" y="2573427"/>
            <a:ext cx="431065" cy="431065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542262C-D9E5-AA4F-B073-8FD6E686A9A8}"/>
              </a:ext>
            </a:extLst>
          </p:cNvPr>
          <p:cNvCxnSpPr>
            <a:cxnSpLocks/>
          </p:cNvCxnSpPr>
          <p:nvPr/>
        </p:nvCxnSpPr>
        <p:spPr>
          <a:xfrm>
            <a:off x="8400090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AA8CCA-3161-6F4A-B1E6-AB308A1F03DC}"/>
              </a:ext>
            </a:extLst>
          </p:cNvPr>
          <p:cNvCxnSpPr>
            <a:cxnSpLocks/>
          </p:cNvCxnSpPr>
          <p:nvPr/>
        </p:nvCxnSpPr>
        <p:spPr>
          <a:xfrm>
            <a:off x="10002164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935A6C2-8823-0D40-96B6-0186594B790A}"/>
              </a:ext>
            </a:extLst>
          </p:cNvPr>
          <p:cNvCxnSpPr>
            <a:cxnSpLocks/>
          </p:cNvCxnSpPr>
          <p:nvPr/>
        </p:nvCxnSpPr>
        <p:spPr>
          <a:xfrm>
            <a:off x="8400090" y="2700793"/>
            <a:ext cx="1602074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D37EEE-A6D8-B64A-8AC8-78A643259C2B}"/>
              </a:ext>
            </a:extLst>
          </p:cNvPr>
          <p:cNvCxnSpPr>
            <a:cxnSpLocks/>
          </p:cNvCxnSpPr>
          <p:nvPr/>
        </p:nvCxnSpPr>
        <p:spPr>
          <a:xfrm flipV="1">
            <a:off x="8383157" y="3920738"/>
            <a:ext cx="1627632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71C15C-3916-B944-81C2-11616E60372E}"/>
              </a:ext>
            </a:extLst>
          </p:cNvPr>
          <p:cNvCxnSpPr>
            <a:cxnSpLocks/>
          </p:cNvCxnSpPr>
          <p:nvPr/>
        </p:nvCxnSpPr>
        <p:spPr>
          <a:xfrm>
            <a:off x="8400090" y="5478776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A4E7EEA-CECF-7345-949E-56B0940CC778}"/>
              </a:ext>
            </a:extLst>
          </p:cNvPr>
          <p:cNvCxnSpPr>
            <a:cxnSpLocks/>
          </p:cNvCxnSpPr>
          <p:nvPr/>
        </p:nvCxnSpPr>
        <p:spPr>
          <a:xfrm>
            <a:off x="9629632" y="5478776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9ACE388-8538-8949-BE15-E1FDEDF000AD}"/>
              </a:ext>
            </a:extLst>
          </p:cNvPr>
          <p:cNvCxnSpPr>
            <a:cxnSpLocks/>
          </p:cNvCxnSpPr>
          <p:nvPr/>
        </p:nvCxnSpPr>
        <p:spPr>
          <a:xfrm>
            <a:off x="8400090" y="5478776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043252-6B80-8A43-8C5C-2973DF2CE2D6}"/>
              </a:ext>
            </a:extLst>
          </p:cNvPr>
          <p:cNvCxnSpPr>
            <a:cxnSpLocks/>
          </p:cNvCxnSpPr>
          <p:nvPr/>
        </p:nvCxnSpPr>
        <p:spPr>
          <a:xfrm flipV="1">
            <a:off x="8417023" y="6393923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FBEB9B9-3DFF-E245-A388-ED314128121A}"/>
              </a:ext>
            </a:extLst>
          </p:cNvPr>
          <p:cNvCxnSpPr>
            <a:cxnSpLocks/>
          </p:cNvCxnSpPr>
          <p:nvPr/>
        </p:nvCxnSpPr>
        <p:spPr>
          <a:xfrm>
            <a:off x="10510020" y="2244609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7F8FFFE-F937-D142-A28E-D62ECBFF53D2}"/>
              </a:ext>
            </a:extLst>
          </p:cNvPr>
          <p:cNvCxnSpPr>
            <a:cxnSpLocks/>
          </p:cNvCxnSpPr>
          <p:nvPr/>
        </p:nvCxnSpPr>
        <p:spPr>
          <a:xfrm>
            <a:off x="11739562" y="2244609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0A6EC4B-3EA2-F143-AAA2-FEF6B4BA400D}"/>
              </a:ext>
            </a:extLst>
          </p:cNvPr>
          <p:cNvCxnSpPr>
            <a:cxnSpLocks/>
          </p:cNvCxnSpPr>
          <p:nvPr/>
        </p:nvCxnSpPr>
        <p:spPr>
          <a:xfrm>
            <a:off x="10510020" y="2244609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D52A8C-9EF1-4941-A43E-3BBFB005375D}"/>
              </a:ext>
            </a:extLst>
          </p:cNvPr>
          <p:cNvCxnSpPr>
            <a:cxnSpLocks/>
          </p:cNvCxnSpPr>
          <p:nvPr/>
        </p:nvCxnSpPr>
        <p:spPr>
          <a:xfrm flipV="1">
            <a:off x="10526953" y="3159756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453346-5C4B-524D-981A-840A64520E05}"/>
              </a:ext>
            </a:extLst>
          </p:cNvPr>
          <p:cNvCxnSpPr>
            <a:cxnSpLocks/>
          </p:cNvCxnSpPr>
          <p:nvPr/>
        </p:nvCxnSpPr>
        <p:spPr>
          <a:xfrm>
            <a:off x="10533909" y="4867784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9482DE-84AB-8B46-B35E-87930BE63737}"/>
              </a:ext>
            </a:extLst>
          </p:cNvPr>
          <p:cNvCxnSpPr>
            <a:cxnSpLocks/>
          </p:cNvCxnSpPr>
          <p:nvPr/>
        </p:nvCxnSpPr>
        <p:spPr>
          <a:xfrm>
            <a:off x="11763451" y="4867784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0C1923-B9B9-B748-8E8A-B6D04E910A48}"/>
              </a:ext>
            </a:extLst>
          </p:cNvPr>
          <p:cNvCxnSpPr>
            <a:cxnSpLocks/>
          </p:cNvCxnSpPr>
          <p:nvPr/>
        </p:nvCxnSpPr>
        <p:spPr>
          <a:xfrm>
            <a:off x="10533909" y="4867784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B11BAA-CD57-834E-8343-FC7A9CD0C2A5}"/>
              </a:ext>
            </a:extLst>
          </p:cNvPr>
          <p:cNvCxnSpPr>
            <a:cxnSpLocks/>
          </p:cNvCxnSpPr>
          <p:nvPr/>
        </p:nvCxnSpPr>
        <p:spPr>
          <a:xfrm flipV="1">
            <a:off x="10550842" y="5782931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Title 1">
            <a:extLst>
              <a:ext uri="{FF2B5EF4-FFF2-40B4-BE49-F238E27FC236}">
                <a16:creationId xmlns:a16="http://schemas.microsoft.com/office/drawing/2014/main" id="{04D5891E-9A5A-0245-8C6B-934814AC90A7}"/>
              </a:ext>
            </a:extLst>
          </p:cNvPr>
          <p:cNvSpPr txBox="1">
            <a:spLocks/>
          </p:cNvSpPr>
          <p:nvPr/>
        </p:nvSpPr>
        <p:spPr>
          <a:xfrm>
            <a:off x="838200" y="263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have emerged to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“factor out communication” in microservices</a:t>
            </a:r>
          </a:p>
        </p:txBody>
      </p:sp>
    </p:spTree>
    <p:extLst>
      <p:ext uri="{BB962C8B-B14F-4D97-AF65-F5344CB8AC3E}">
        <p14:creationId xmlns:p14="http://schemas.microsoft.com/office/powerpoint/2010/main" val="32421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4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7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0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3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6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9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2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5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8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1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4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0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3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6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9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5" grpId="0" animBg="1"/>
      <p:bldP spid="157" grpId="0" animBg="1"/>
      <p:bldP spid="160" grpId="0" animBg="1"/>
      <p:bldP spid="162" grpId="0" animBg="1"/>
      <p:bldP spid="164" grpId="0" animBg="1"/>
      <p:bldP spid="167" grpId="0" animBg="1"/>
      <p:bldP spid="211" grpId="0" animBg="1"/>
      <p:bldP spid="213" grpId="0" animBg="1"/>
      <p:bldP spid="232" grpId="0"/>
      <p:bldP spid="233" grpId="0" animBg="1"/>
      <p:bldP spid="2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83CB178F-9635-AF41-88F8-60F03EC828CE}"/>
              </a:ext>
            </a:extLst>
          </p:cNvPr>
          <p:cNvSpPr/>
          <p:nvPr/>
        </p:nvSpPr>
        <p:spPr>
          <a:xfrm>
            <a:off x="10603553" y="2910794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54066706-70D9-E742-BA02-6A4A2F96EC5A}"/>
              </a:ext>
            </a:extLst>
          </p:cNvPr>
          <p:cNvSpPr/>
          <p:nvPr/>
        </p:nvSpPr>
        <p:spPr>
          <a:xfrm>
            <a:off x="10603376" y="5525794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C00B0F43-4FA8-7044-A5B5-F938E366D1B1}"/>
              </a:ext>
            </a:extLst>
          </p:cNvPr>
          <p:cNvSpPr/>
          <p:nvPr/>
        </p:nvSpPr>
        <p:spPr>
          <a:xfrm>
            <a:off x="10989113" y="5711209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338AC875-96D5-3D40-A59F-62ADC778AEDB}"/>
              </a:ext>
            </a:extLst>
          </p:cNvPr>
          <p:cNvSpPr/>
          <p:nvPr/>
        </p:nvSpPr>
        <p:spPr>
          <a:xfrm>
            <a:off x="8476765" y="619240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4B9A2B1F-352C-3F47-8726-8575F5D05234}"/>
              </a:ext>
            </a:extLst>
          </p:cNvPr>
          <p:cNvSpPr/>
          <p:nvPr/>
        </p:nvSpPr>
        <p:spPr>
          <a:xfrm>
            <a:off x="8854707" y="6368370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9C6649C4-99F5-4C47-A135-0A6C9BBB1C4B}"/>
              </a:ext>
            </a:extLst>
          </p:cNvPr>
          <p:cNvSpPr/>
          <p:nvPr/>
        </p:nvSpPr>
        <p:spPr>
          <a:xfrm>
            <a:off x="8473412" y="33877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243">
            <a:extLst>
              <a:ext uri="{FF2B5EF4-FFF2-40B4-BE49-F238E27FC236}">
                <a16:creationId xmlns:a16="http://schemas.microsoft.com/office/drawing/2014/main" id="{28F37AA9-A2A3-5441-86E7-742F5D4EF06E}"/>
              </a:ext>
            </a:extLst>
          </p:cNvPr>
          <p:cNvSpPr/>
          <p:nvPr/>
        </p:nvSpPr>
        <p:spPr>
          <a:xfrm>
            <a:off x="8759914" y="36917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6BDD56F6-6CDD-314B-AA7C-5D0D43EE9CD0}"/>
              </a:ext>
            </a:extLst>
          </p:cNvPr>
          <p:cNvSpPr/>
          <p:nvPr/>
        </p:nvSpPr>
        <p:spPr>
          <a:xfrm>
            <a:off x="9174501" y="385049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40939-98CD-F347-9A62-BEB58C39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have emerged to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“factor out communication” in microservices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730EA983-54B0-5940-85B2-806EE4DFB20B}"/>
              </a:ext>
            </a:extLst>
          </p:cNvPr>
          <p:cNvCxnSpPr>
            <a:cxnSpLocks/>
          </p:cNvCxnSpPr>
          <p:nvPr/>
        </p:nvCxnSpPr>
        <p:spPr>
          <a:xfrm>
            <a:off x="2728964" y="2401091"/>
            <a:ext cx="1737360" cy="2569464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46C8BCA-D8DA-574A-9920-4EFE9189BD9D}"/>
              </a:ext>
            </a:extLst>
          </p:cNvPr>
          <p:cNvCxnSpPr>
            <a:cxnSpLocks/>
          </p:cNvCxnSpPr>
          <p:nvPr/>
        </p:nvCxnSpPr>
        <p:spPr>
          <a:xfrm flipV="1">
            <a:off x="3275430" y="1299768"/>
            <a:ext cx="0" cy="5395816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Graphic 186" descr="Smart Phone with solid fill">
            <a:extLst>
              <a:ext uri="{FF2B5EF4-FFF2-40B4-BE49-F238E27FC236}">
                <a16:creationId xmlns:a16="http://schemas.microsoft.com/office/drawing/2014/main" id="{768D4BFC-26D6-DA44-BFB1-F980457F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1957" y="5334489"/>
            <a:ext cx="533701" cy="533701"/>
          </a:xfrm>
          <a:prstGeom prst="rect">
            <a:avLst/>
          </a:prstGeom>
        </p:spPr>
      </p:pic>
      <p:pic>
        <p:nvPicPr>
          <p:cNvPr id="188" name="Graphic 187" descr="Internet with solid fill">
            <a:extLst>
              <a:ext uri="{FF2B5EF4-FFF2-40B4-BE49-F238E27FC236}">
                <a16:creationId xmlns:a16="http://schemas.microsoft.com/office/drawing/2014/main" id="{6E0BBEBE-4678-E647-B2CC-ADFFB7187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3513" y="3691625"/>
            <a:ext cx="670587" cy="670587"/>
          </a:xfrm>
          <a:prstGeom prst="rect">
            <a:avLst/>
          </a:prstGeom>
        </p:spPr>
      </p:pic>
      <p:pic>
        <p:nvPicPr>
          <p:cNvPr id="189" name="Graphic 188" descr="Computer with solid fill">
            <a:extLst>
              <a:ext uri="{FF2B5EF4-FFF2-40B4-BE49-F238E27FC236}">
                <a16:creationId xmlns:a16="http://schemas.microsoft.com/office/drawing/2014/main" id="{D1931276-DFB3-C343-B1A3-83D716C0A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2536" y="2047510"/>
            <a:ext cx="670587" cy="670587"/>
          </a:xfrm>
          <a:prstGeom prst="rect">
            <a:avLst/>
          </a:prstGeom>
        </p:spPr>
      </p:pic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05F56EBC-A082-8948-9C08-BB56E973715C}"/>
              </a:ext>
            </a:extLst>
          </p:cNvPr>
          <p:cNvCxnSpPr>
            <a:cxnSpLocks/>
            <a:stCxn id="187" idx="3"/>
          </p:cNvCxnSpPr>
          <p:nvPr/>
        </p:nvCxnSpPr>
        <p:spPr>
          <a:xfrm flipV="1">
            <a:off x="2605658" y="5233400"/>
            <a:ext cx="1860664" cy="36794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D631229E-D9A4-9346-B6A5-CCAC4F0C9457}"/>
              </a:ext>
            </a:extLst>
          </p:cNvPr>
          <p:cNvCxnSpPr>
            <a:cxnSpLocks/>
          </p:cNvCxnSpPr>
          <p:nvPr/>
        </p:nvCxnSpPr>
        <p:spPr>
          <a:xfrm>
            <a:off x="2674100" y="4045207"/>
            <a:ext cx="1792222" cy="105274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F64EF7CF-FCC1-9A44-994F-D959EA145350}"/>
              </a:ext>
            </a:extLst>
          </p:cNvPr>
          <p:cNvSpPr txBox="1"/>
          <p:nvPr/>
        </p:nvSpPr>
        <p:spPr>
          <a:xfrm>
            <a:off x="1772458" y="630408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Internet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45261EB-2EF2-7840-ABAB-CD4C163852A0}"/>
              </a:ext>
            </a:extLst>
          </p:cNvPr>
          <p:cNvSpPr txBox="1"/>
          <p:nvPr/>
        </p:nvSpPr>
        <p:spPr>
          <a:xfrm>
            <a:off x="3657800" y="630408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 Light" panose="020B0304030602030204" pitchFamily="34" charset="0"/>
              </a:rPr>
              <a:t>Cluster</a:t>
            </a:r>
          </a:p>
        </p:txBody>
      </p:sp>
      <p:sp>
        <p:nvSpPr>
          <p:cNvPr id="144" name="Preparation 143">
            <a:extLst>
              <a:ext uri="{FF2B5EF4-FFF2-40B4-BE49-F238E27FC236}">
                <a16:creationId xmlns:a16="http://schemas.microsoft.com/office/drawing/2014/main" id="{5B50FEA6-3A8D-1146-8FF3-15353A699468}"/>
              </a:ext>
            </a:extLst>
          </p:cNvPr>
          <p:cNvSpPr/>
          <p:nvPr/>
        </p:nvSpPr>
        <p:spPr>
          <a:xfrm>
            <a:off x="4235761" y="3044106"/>
            <a:ext cx="1260990" cy="1841453"/>
          </a:xfrm>
          <a:prstGeom prst="flowChartPreparati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BECDE202-4FC3-6C4D-8DFD-B317036828F5}"/>
              </a:ext>
            </a:extLst>
          </p:cNvPr>
          <p:cNvSpPr/>
          <p:nvPr/>
        </p:nvSpPr>
        <p:spPr>
          <a:xfrm>
            <a:off x="6510162" y="488556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C6E93962-B931-1A4D-8785-97E6333A4707}"/>
              </a:ext>
            </a:extLst>
          </p:cNvPr>
          <p:cNvSpPr/>
          <p:nvPr/>
        </p:nvSpPr>
        <p:spPr>
          <a:xfrm>
            <a:off x="6500665" y="3613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07BD78B-C708-794F-A718-77405FD3BAE7}"/>
              </a:ext>
            </a:extLst>
          </p:cNvPr>
          <p:cNvSpPr/>
          <p:nvPr/>
        </p:nvSpPr>
        <p:spPr>
          <a:xfrm>
            <a:off x="6511304" y="2423482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C0FF149C-4024-FD4E-A29A-817DFF1949F6}"/>
              </a:ext>
            </a:extLst>
          </p:cNvPr>
          <p:cNvSpPr/>
          <p:nvPr/>
        </p:nvSpPr>
        <p:spPr>
          <a:xfrm>
            <a:off x="8457820" y="430143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B48BFE39-225A-C24C-8908-34A33C7C0E4B}"/>
              </a:ext>
            </a:extLst>
          </p:cNvPr>
          <p:cNvSpPr/>
          <p:nvPr/>
        </p:nvSpPr>
        <p:spPr>
          <a:xfrm>
            <a:off x="8473080" y="153193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 descr="Gears with solid fill">
            <a:extLst>
              <a:ext uri="{FF2B5EF4-FFF2-40B4-BE49-F238E27FC236}">
                <a16:creationId xmlns:a16="http://schemas.microsoft.com/office/drawing/2014/main" id="{FE97C9ED-5864-0B40-A0A1-391F7B73B2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4669" y="4990067"/>
            <a:ext cx="431065" cy="431065"/>
          </a:xfrm>
          <a:prstGeom prst="rect">
            <a:avLst/>
          </a:prstGeom>
        </p:spPr>
      </p:pic>
      <p:pic>
        <p:nvPicPr>
          <p:cNvPr id="151" name="Graphic 150" descr="Gears with solid fill">
            <a:extLst>
              <a:ext uri="{FF2B5EF4-FFF2-40B4-BE49-F238E27FC236}">
                <a16:creationId xmlns:a16="http://schemas.microsoft.com/office/drawing/2014/main" id="{C4B9F53C-B0C5-B84E-9328-54A643919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4268" y="4405943"/>
            <a:ext cx="431065" cy="431065"/>
          </a:xfrm>
          <a:prstGeom prst="rect">
            <a:avLst/>
          </a:prstGeom>
        </p:spPr>
      </p:pic>
      <p:pic>
        <p:nvPicPr>
          <p:cNvPr id="152" name="Graphic 151" descr="Gears with solid fill">
            <a:extLst>
              <a:ext uri="{FF2B5EF4-FFF2-40B4-BE49-F238E27FC236}">
                <a16:creationId xmlns:a16="http://schemas.microsoft.com/office/drawing/2014/main" id="{B5D02A10-0F91-4F45-A590-1B9A32502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7587" y="1657924"/>
            <a:ext cx="431065" cy="431065"/>
          </a:xfrm>
          <a:prstGeom prst="rect">
            <a:avLst/>
          </a:prstGeom>
        </p:spPr>
      </p:pic>
      <p:pic>
        <p:nvPicPr>
          <p:cNvPr id="153" name="Graphic 152" descr="Morse Code with solid fill">
            <a:extLst>
              <a:ext uri="{FF2B5EF4-FFF2-40B4-BE49-F238E27FC236}">
                <a16:creationId xmlns:a16="http://schemas.microsoft.com/office/drawing/2014/main" id="{6C5D7A9E-FEB8-EA4F-8FDC-17E4BF1F15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2277" y="3718394"/>
            <a:ext cx="457200" cy="457200"/>
          </a:xfrm>
          <a:prstGeom prst="rect">
            <a:avLst/>
          </a:prstGeom>
        </p:spPr>
      </p:pic>
      <p:pic>
        <p:nvPicPr>
          <p:cNvPr id="154" name="Graphic 153" descr="Blockchain with solid fill">
            <a:extLst>
              <a:ext uri="{FF2B5EF4-FFF2-40B4-BE49-F238E27FC236}">
                <a16:creationId xmlns:a16="http://schemas.microsoft.com/office/drawing/2014/main" id="{39587B20-A279-4D48-A8A5-D511946A8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2744" y="2514922"/>
            <a:ext cx="457200" cy="457200"/>
          </a:xfrm>
          <a:prstGeom prst="rect">
            <a:avLst/>
          </a:prstGeom>
        </p:spPr>
      </p:pic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7387CC7A-049C-DD42-BBEC-656440EED1D3}"/>
              </a:ext>
            </a:extLst>
          </p:cNvPr>
          <p:cNvSpPr/>
          <p:nvPr/>
        </p:nvSpPr>
        <p:spPr>
          <a:xfrm>
            <a:off x="8463837" y="554887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Graphic 155" descr="Gears with solid fill">
            <a:extLst>
              <a:ext uri="{FF2B5EF4-FFF2-40B4-BE49-F238E27FC236}">
                <a16:creationId xmlns:a16="http://schemas.microsoft.com/office/drawing/2014/main" id="{E3807EB7-AF73-594C-BAD0-15D756F612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4268" y="5651064"/>
            <a:ext cx="431065" cy="431065"/>
          </a:xfrm>
          <a:prstGeom prst="rect">
            <a:avLst/>
          </a:prstGeom>
        </p:spPr>
      </p:pic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92E2B1DF-7684-1846-8705-39E5264C6074}"/>
              </a:ext>
            </a:extLst>
          </p:cNvPr>
          <p:cNvSpPr/>
          <p:nvPr/>
        </p:nvSpPr>
        <p:spPr>
          <a:xfrm>
            <a:off x="8863851" y="573019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" name="Graphic 157" descr="Gears with solid fill">
            <a:extLst>
              <a:ext uri="{FF2B5EF4-FFF2-40B4-BE49-F238E27FC236}">
                <a16:creationId xmlns:a16="http://schemas.microsoft.com/office/drawing/2014/main" id="{650D3F3C-0885-AD44-B7AB-AEE736F0C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83651" y="5840436"/>
            <a:ext cx="431065" cy="431065"/>
          </a:xfrm>
          <a:prstGeom prst="rect">
            <a:avLst/>
          </a:prstGeom>
        </p:spPr>
      </p:pic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030EE47C-FB54-8F4C-83A9-AB6FA1D056B8}"/>
              </a:ext>
            </a:extLst>
          </p:cNvPr>
          <p:cNvSpPr/>
          <p:nvPr/>
        </p:nvSpPr>
        <p:spPr>
          <a:xfrm>
            <a:off x="8458945" y="27488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Graphic 160" descr="Database with solid fill">
            <a:extLst>
              <a:ext uri="{FF2B5EF4-FFF2-40B4-BE49-F238E27FC236}">
                <a16:creationId xmlns:a16="http://schemas.microsoft.com/office/drawing/2014/main" id="{B3386B42-FE99-F748-8734-0293712FF4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8133" y="2853392"/>
            <a:ext cx="457200" cy="457200"/>
          </a:xfrm>
          <a:prstGeom prst="rect">
            <a:avLst/>
          </a:prstGeom>
        </p:spPr>
      </p:pic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5242A915-2588-9447-9975-5B83447C6186}"/>
              </a:ext>
            </a:extLst>
          </p:cNvPr>
          <p:cNvSpPr/>
          <p:nvPr/>
        </p:nvSpPr>
        <p:spPr>
          <a:xfrm>
            <a:off x="8766480" y="304410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Graphic 162" descr="Database with solid fill">
            <a:extLst>
              <a:ext uri="{FF2B5EF4-FFF2-40B4-BE49-F238E27FC236}">
                <a16:creationId xmlns:a16="http://schemas.microsoft.com/office/drawing/2014/main" id="{3AFAA7CB-F0C6-784F-BE0F-A334915747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55668" y="3148614"/>
            <a:ext cx="457200" cy="457200"/>
          </a:xfrm>
          <a:prstGeom prst="rect">
            <a:avLst/>
          </a:prstGeom>
        </p:spPr>
      </p:pic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E6BAF511-6315-2C46-B814-434DD3E021E2}"/>
              </a:ext>
            </a:extLst>
          </p:cNvPr>
          <p:cNvSpPr/>
          <p:nvPr/>
        </p:nvSpPr>
        <p:spPr>
          <a:xfrm>
            <a:off x="9166494" y="3225434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Graphic 164" descr="Database with solid fill">
            <a:extLst>
              <a:ext uri="{FF2B5EF4-FFF2-40B4-BE49-F238E27FC236}">
                <a16:creationId xmlns:a16="http://schemas.microsoft.com/office/drawing/2014/main" id="{A3D5E01C-093B-354C-97FC-1AF6D54C09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57933" y="3317080"/>
            <a:ext cx="457200" cy="457200"/>
          </a:xfrm>
          <a:prstGeom prst="rect">
            <a:avLst/>
          </a:prstGeom>
        </p:spPr>
      </p:pic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8932ACE-5F21-6443-80D9-FFDAB755369B}"/>
              </a:ext>
            </a:extLst>
          </p:cNvPr>
          <p:cNvSpPr/>
          <p:nvPr/>
        </p:nvSpPr>
        <p:spPr>
          <a:xfrm>
            <a:off x="10597595" y="3722790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Graphic 209" descr="Gears with solid fill">
            <a:extLst>
              <a:ext uri="{FF2B5EF4-FFF2-40B4-BE49-F238E27FC236}">
                <a16:creationId xmlns:a16="http://schemas.microsoft.com/office/drawing/2014/main" id="{2738C6E9-7539-6D49-8424-5B05D8F44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2102" y="3848778"/>
            <a:ext cx="431065" cy="431065"/>
          </a:xfrm>
          <a:prstGeom prst="rect">
            <a:avLst/>
          </a:prstGeom>
        </p:spPr>
      </p:pic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1BBCCFC3-A02A-064C-8922-DF2822C57BF6}"/>
              </a:ext>
            </a:extLst>
          </p:cNvPr>
          <p:cNvSpPr/>
          <p:nvPr/>
        </p:nvSpPr>
        <p:spPr>
          <a:xfrm>
            <a:off x="10589979" y="4888363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Graphic 211" descr="Gears with solid fill">
            <a:extLst>
              <a:ext uri="{FF2B5EF4-FFF2-40B4-BE49-F238E27FC236}">
                <a16:creationId xmlns:a16="http://schemas.microsoft.com/office/drawing/2014/main" id="{D560F3DE-4553-1347-8A8D-DF0F2CAF6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0410" y="4990557"/>
            <a:ext cx="431065" cy="431065"/>
          </a:xfrm>
          <a:prstGeom prst="rect">
            <a:avLst/>
          </a:prstGeom>
        </p:spPr>
      </p:pic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9D179134-94C3-6B40-93E1-8952602BA79D}"/>
              </a:ext>
            </a:extLst>
          </p:cNvPr>
          <p:cNvSpPr/>
          <p:nvPr/>
        </p:nvSpPr>
        <p:spPr>
          <a:xfrm>
            <a:off x="10989993" y="5069689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" name="Graphic 214" descr="Gears with solid fill">
            <a:extLst>
              <a:ext uri="{FF2B5EF4-FFF2-40B4-BE49-F238E27FC236}">
                <a16:creationId xmlns:a16="http://schemas.microsoft.com/office/drawing/2014/main" id="{6FF0C16F-9775-6F4E-AE20-A5B2CDAC3D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09793" y="5179929"/>
            <a:ext cx="431065" cy="431065"/>
          </a:xfrm>
          <a:prstGeom prst="rect">
            <a:avLst/>
          </a:prstGeom>
        </p:spPr>
      </p:pic>
      <p:cxnSp>
        <p:nvCxnSpPr>
          <p:cNvPr id="217" name="Curved Connector 216">
            <a:extLst>
              <a:ext uri="{FF2B5EF4-FFF2-40B4-BE49-F238E27FC236}">
                <a16:creationId xmlns:a16="http://schemas.microsoft.com/office/drawing/2014/main" id="{F959E605-BC0D-7F4F-BD9E-34A0898567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0764" y="3114577"/>
            <a:ext cx="1271194" cy="185536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urved Connector 218">
            <a:extLst>
              <a:ext uri="{FF2B5EF4-FFF2-40B4-BE49-F238E27FC236}">
                <a16:creationId xmlns:a16="http://schemas.microsoft.com/office/drawing/2014/main" id="{45C96C54-4568-584B-A0B7-E8F543249A3B}"/>
              </a:ext>
            </a:extLst>
          </p:cNvPr>
          <p:cNvCxnSpPr>
            <a:cxnSpLocks/>
          </p:cNvCxnSpPr>
          <p:nvPr/>
        </p:nvCxnSpPr>
        <p:spPr>
          <a:xfrm rot="10800000">
            <a:off x="5240766" y="5216505"/>
            <a:ext cx="1260568" cy="51706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urved Connector 219">
            <a:extLst>
              <a:ext uri="{FF2B5EF4-FFF2-40B4-BE49-F238E27FC236}">
                <a16:creationId xmlns:a16="http://schemas.microsoft.com/office/drawing/2014/main" id="{BC2EFC95-5C3F-E74E-8B16-7C48882B8B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0764" y="4425321"/>
            <a:ext cx="1266776" cy="6726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urved Connector 220">
            <a:extLst>
              <a:ext uri="{FF2B5EF4-FFF2-40B4-BE49-F238E27FC236}">
                <a16:creationId xmlns:a16="http://schemas.microsoft.com/office/drawing/2014/main" id="{9FB73215-105B-5244-B503-A3AD65250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74965" y="2279297"/>
            <a:ext cx="1280160" cy="89014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urved Connector 221">
            <a:extLst>
              <a:ext uri="{FF2B5EF4-FFF2-40B4-BE49-F238E27FC236}">
                <a16:creationId xmlns:a16="http://schemas.microsoft.com/office/drawing/2014/main" id="{DB66F7C3-C057-BE42-A0DF-D8D1EAEF70F2}"/>
              </a:ext>
            </a:extLst>
          </p:cNvPr>
          <p:cNvCxnSpPr>
            <a:cxnSpLocks/>
          </p:cNvCxnSpPr>
          <p:nvPr/>
        </p:nvCxnSpPr>
        <p:spPr>
          <a:xfrm rot="10800000">
            <a:off x="7168858" y="3317082"/>
            <a:ext cx="1554480" cy="52753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urved Connector 222">
            <a:extLst>
              <a:ext uri="{FF2B5EF4-FFF2-40B4-BE49-F238E27FC236}">
                <a16:creationId xmlns:a16="http://schemas.microsoft.com/office/drawing/2014/main" id="{F59FE1E2-F027-A244-B7D0-B5EA19E8A986}"/>
              </a:ext>
            </a:extLst>
          </p:cNvPr>
          <p:cNvCxnSpPr>
            <a:cxnSpLocks/>
            <a:endCxn id="240" idx="3"/>
          </p:cNvCxnSpPr>
          <p:nvPr/>
        </p:nvCxnSpPr>
        <p:spPr>
          <a:xfrm rot="10800000" flipV="1">
            <a:off x="7146952" y="3539401"/>
            <a:ext cx="1264989" cy="86763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B68BAFDC-B0D8-AB47-BE50-29CE768192B7}"/>
              </a:ext>
            </a:extLst>
          </p:cNvPr>
          <p:cNvCxnSpPr>
            <a:cxnSpLocks/>
          </p:cNvCxnSpPr>
          <p:nvPr/>
        </p:nvCxnSpPr>
        <p:spPr>
          <a:xfrm rot="10800000">
            <a:off x="7140745" y="4515598"/>
            <a:ext cx="1323092" cy="1828800"/>
          </a:xfrm>
          <a:prstGeom prst="curvedConnector3">
            <a:avLst>
              <a:gd name="adj1" fmla="val 33413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urved Connector 224">
            <a:extLst>
              <a:ext uri="{FF2B5EF4-FFF2-40B4-BE49-F238E27FC236}">
                <a16:creationId xmlns:a16="http://schemas.microsoft.com/office/drawing/2014/main" id="{ECCE7063-0D8C-3D48-AEBB-11E106EF18DE}"/>
              </a:ext>
            </a:extLst>
          </p:cNvPr>
          <p:cNvCxnSpPr>
            <a:cxnSpLocks/>
          </p:cNvCxnSpPr>
          <p:nvPr/>
        </p:nvCxnSpPr>
        <p:spPr>
          <a:xfrm rot="10800000">
            <a:off x="7175528" y="4449897"/>
            <a:ext cx="1302675" cy="680828"/>
          </a:xfrm>
          <a:prstGeom prst="curvedConnector3">
            <a:avLst>
              <a:gd name="adj1" fmla="val 48815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>
            <a:extLst>
              <a:ext uri="{FF2B5EF4-FFF2-40B4-BE49-F238E27FC236}">
                <a16:creationId xmlns:a16="http://schemas.microsoft.com/office/drawing/2014/main" id="{24B0CA62-1F56-174A-AEAD-C5C3141A1F59}"/>
              </a:ext>
            </a:extLst>
          </p:cNvPr>
          <p:cNvCxnSpPr>
            <a:cxnSpLocks/>
          </p:cNvCxnSpPr>
          <p:nvPr/>
        </p:nvCxnSpPr>
        <p:spPr>
          <a:xfrm rot="10800000">
            <a:off x="7140746" y="5733572"/>
            <a:ext cx="1625735" cy="86608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urved Connector 226">
            <a:extLst>
              <a:ext uri="{FF2B5EF4-FFF2-40B4-BE49-F238E27FC236}">
                <a16:creationId xmlns:a16="http://schemas.microsoft.com/office/drawing/2014/main" id="{E2282D56-80B3-8546-BF52-3271CA5D8B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13912" y="3334641"/>
            <a:ext cx="1167898" cy="68705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228">
            <a:extLst>
              <a:ext uri="{FF2B5EF4-FFF2-40B4-BE49-F238E27FC236}">
                <a16:creationId xmlns:a16="http://schemas.microsoft.com/office/drawing/2014/main" id="{449C58CA-6CC3-3A42-A25C-AFEDF38C37E4}"/>
              </a:ext>
            </a:extLst>
          </p:cNvPr>
          <p:cNvCxnSpPr>
            <a:cxnSpLocks/>
            <a:stCxn id="250" idx="1"/>
          </p:cNvCxnSpPr>
          <p:nvPr/>
        </p:nvCxnSpPr>
        <p:spPr>
          <a:xfrm rot="10800000" flipV="1">
            <a:off x="9141370" y="4517955"/>
            <a:ext cx="1456894" cy="4586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urved Connector 229">
            <a:extLst>
              <a:ext uri="{FF2B5EF4-FFF2-40B4-BE49-F238E27FC236}">
                <a16:creationId xmlns:a16="http://schemas.microsoft.com/office/drawing/2014/main" id="{BA651D0C-0434-CD4B-B5D3-70D9EA2F43ED}"/>
              </a:ext>
            </a:extLst>
          </p:cNvPr>
          <p:cNvCxnSpPr>
            <a:cxnSpLocks/>
            <a:endCxn id="249" idx="3"/>
          </p:cNvCxnSpPr>
          <p:nvPr/>
        </p:nvCxnSpPr>
        <p:spPr>
          <a:xfrm rot="10800000" flipV="1">
            <a:off x="9494119" y="5965030"/>
            <a:ext cx="1459787" cy="55625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urved Connector 230">
            <a:extLst>
              <a:ext uri="{FF2B5EF4-FFF2-40B4-BE49-F238E27FC236}">
                <a16:creationId xmlns:a16="http://schemas.microsoft.com/office/drawing/2014/main" id="{FEDF554D-8E84-4F4D-9025-26BB8BDE7255}"/>
              </a:ext>
            </a:extLst>
          </p:cNvPr>
          <p:cNvCxnSpPr>
            <a:cxnSpLocks/>
            <a:stCxn id="251" idx="1"/>
          </p:cNvCxnSpPr>
          <p:nvPr/>
        </p:nvCxnSpPr>
        <p:spPr>
          <a:xfrm rot="10800000">
            <a:off x="9143590" y="5195666"/>
            <a:ext cx="1459786" cy="48303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8017CFCE-A16D-5E4A-9803-875B96DC2F13}"/>
              </a:ext>
            </a:extLst>
          </p:cNvPr>
          <p:cNvSpPr txBox="1"/>
          <p:nvPr/>
        </p:nvSpPr>
        <p:spPr>
          <a:xfrm>
            <a:off x="4212429" y="3678429"/>
            <a:ext cx="126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API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Ubuntu Light" panose="020B0304030602030204" pitchFamily="34" charset="0"/>
              </a:rPr>
              <a:t>Gateway</a:t>
            </a:r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4C430305-6A0C-BA41-92F5-C541556BA4B1}"/>
              </a:ext>
            </a:extLst>
          </p:cNvPr>
          <p:cNvSpPr/>
          <p:nvPr/>
        </p:nvSpPr>
        <p:spPr>
          <a:xfrm>
            <a:off x="10588765" y="2281861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4" name="Graphic 233" descr="Gears with solid fill">
            <a:extLst>
              <a:ext uri="{FF2B5EF4-FFF2-40B4-BE49-F238E27FC236}">
                <a16:creationId xmlns:a16="http://schemas.microsoft.com/office/drawing/2014/main" id="{1F65EAFF-A4DE-7440-B609-2ABB28E70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9196" y="2384055"/>
            <a:ext cx="431065" cy="431065"/>
          </a:xfrm>
          <a:prstGeom prst="rect">
            <a:avLst/>
          </a:prstGeom>
        </p:spPr>
      </p:pic>
      <p:sp>
        <p:nvSpPr>
          <p:cNvPr id="235" name="Rounded Rectangle 234">
            <a:extLst>
              <a:ext uri="{FF2B5EF4-FFF2-40B4-BE49-F238E27FC236}">
                <a16:creationId xmlns:a16="http://schemas.microsoft.com/office/drawing/2014/main" id="{7F1C72AC-12BE-7343-A6B8-C670201F6DEE}"/>
              </a:ext>
            </a:extLst>
          </p:cNvPr>
          <p:cNvSpPr/>
          <p:nvPr/>
        </p:nvSpPr>
        <p:spPr>
          <a:xfrm>
            <a:off x="10988779" y="246318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" name="Graphic 235" descr="Gears with solid fill">
            <a:extLst>
              <a:ext uri="{FF2B5EF4-FFF2-40B4-BE49-F238E27FC236}">
                <a16:creationId xmlns:a16="http://schemas.microsoft.com/office/drawing/2014/main" id="{C69CF269-FD7A-2D4E-94FB-6A4435CC2C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08579" y="2573427"/>
            <a:ext cx="431065" cy="431065"/>
          </a:xfrm>
          <a:prstGeom prst="rect">
            <a:avLst/>
          </a:prstGeom>
        </p:spPr>
      </p:pic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154A0CD8-8CA9-CB4A-8CE6-B008AFF4C2E1}"/>
              </a:ext>
            </a:extLst>
          </p:cNvPr>
          <p:cNvSpPr/>
          <p:nvPr/>
        </p:nvSpPr>
        <p:spPr>
          <a:xfrm>
            <a:off x="4466322" y="4895001"/>
            <a:ext cx="774442" cy="36933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>
            <a:extLst>
              <a:ext uri="{FF2B5EF4-FFF2-40B4-BE49-F238E27FC236}">
                <a16:creationId xmlns:a16="http://schemas.microsoft.com/office/drawing/2014/main" id="{338605FE-8680-1E44-B239-D55DF5E1B2D1}"/>
              </a:ext>
            </a:extLst>
          </p:cNvPr>
          <p:cNvSpPr/>
          <p:nvPr/>
        </p:nvSpPr>
        <p:spPr>
          <a:xfrm>
            <a:off x="6501334" y="5525795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9FF6D4CF-4AF0-3D4B-A017-A360545C47D8}"/>
              </a:ext>
            </a:extLst>
          </p:cNvPr>
          <p:cNvSpPr/>
          <p:nvPr/>
        </p:nvSpPr>
        <p:spPr>
          <a:xfrm>
            <a:off x="6507540" y="42541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2BB4532D-6AD7-384E-B4F5-945C5158CC77}"/>
              </a:ext>
            </a:extLst>
          </p:cNvPr>
          <p:cNvSpPr/>
          <p:nvPr/>
        </p:nvSpPr>
        <p:spPr>
          <a:xfrm>
            <a:off x="6511958" y="305310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473BF595-9658-014A-A897-3D086F600C12}"/>
              </a:ext>
            </a:extLst>
          </p:cNvPr>
          <p:cNvSpPr/>
          <p:nvPr/>
        </p:nvSpPr>
        <p:spPr>
          <a:xfrm>
            <a:off x="8473413" y="2162964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06FF0A9F-0FB6-8F45-A94E-F6326188256E}"/>
              </a:ext>
            </a:extLst>
          </p:cNvPr>
          <p:cNvSpPr/>
          <p:nvPr/>
        </p:nvSpPr>
        <p:spPr>
          <a:xfrm>
            <a:off x="8449626" y="493495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2C47312A-5EC9-3F40-9CAE-A69CF42117EB}"/>
              </a:ext>
            </a:extLst>
          </p:cNvPr>
          <p:cNvSpPr/>
          <p:nvPr/>
        </p:nvSpPr>
        <p:spPr>
          <a:xfrm>
            <a:off x="10598264" y="4365045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6E0FA62B-1F70-7C4A-A9E0-7C149758571D}"/>
              </a:ext>
            </a:extLst>
          </p:cNvPr>
          <p:cNvSpPr/>
          <p:nvPr/>
        </p:nvSpPr>
        <p:spPr>
          <a:xfrm>
            <a:off x="10981810" y="310326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urved Connector 227">
            <a:extLst>
              <a:ext uri="{FF2B5EF4-FFF2-40B4-BE49-F238E27FC236}">
                <a16:creationId xmlns:a16="http://schemas.microsoft.com/office/drawing/2014/main" id="{317CBD31-DC14-3B41-8239-B2ABF939C58E}"/>
              </a:ext>
            </a:extLst>
          </p:cNvPr>
          <p:cNvCxnSpPr>
            <a:cxnSpLocks/>
            <a:stCxn id="254" idx="1"/>
            <a:endCxn id="242" idx="3"/>
          </p:cNvCxnSpPr>
          <p:nvPr/>
        </p:nvCxnSpPr>
        <p:spPr>
          <a:xfrm rot="10800000">
            <a:off x="9112825" y="2315874"/>
            <a:ext cx="1490729" cy="74783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2BF7FDDD-7F10-FA4D-9C49-C1BF800A7E37}"/>
              </a:ext>
            </a:extLst>
          </p:cNvPr>
          <p:cNvSpPr txBox="1"/>
          <p:nvPr/>
        </p:nvSpPr>
        <p:spPr>
          <a:xfrm>
            <a:off x="5234327" y="6202213"/>
            <a:ext cx="141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buntu Light" panose="020B0304030602030204" pitchFamily="34" charset="0"/>
              </a:rPr>
              <a:t>Sidecar</a:t>
            </a:r>
          </a:p>
        </p:txBody>
      </p:sp>
      <p:cxnSp>
        <p:nvCxnSpPr>
          <p:cNvPr id="276" name="Curved Connector 275">
            <a:extLst>
              <a:ext uri="{FF2B5EF4-FFF2-40B4-BE49-F238E27FC236}">
                <a16:creationId xmlns:a16="http://schemas.microsoft.com/office/drawing/2014/main" id="{E2F641A6-5C0B-634C-9BEA-D1EA392A4482}"/>
              </a:ext>
            </a:extLst>
          </p:cNvPr>
          <p:cNvCxnSpPr>
            <a:cxnSpLocks/>
            <a:stCxn id="239" idx="2"/>
            <a:endCxn id="275" idx="0"/>
          </p:cNvCxnSpPr>
          <p:nvPr/>
        </p:nvCxnSpPr>
        <p:spPr>
          <a:xfrm rot="5400000">
            <a:off x="6195237" y="5576409"/>
            <a:ext cx="370599" cy="88100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BD59F3-67CA-CF41-BC49-61BA3CA7D2AD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9AED47D-A492-C140-9586-63E5F313DD73}"/>
              </a:ext>
            </a:extLst>
          </p:cNvPr>
          <p:cNvCxnSpPr>
            <a:cxnSpLocks/>
          </p:cNvCxnSpPr>
          <p:nvPr/>
        </p:nvCxnSpPr>
        <p:spPr>
          <a:xfrm>
            <a:off x="9996658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1DFAAD3-95AB-4C4F-AE8F-F47D7F4B9FA2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1602074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8C3F8F-1475-B94C-8F7D-45691CE319B1}"/>
              </a:ext>
            </a:extLst>
          </p:cNvPr>
          <p:cNvCxnSpPr>
            <a:cxnSpLocks/>
          </p:cNvCxnSpPr>
          <p:nvPr/>
        </p:nvCxnSpPr>
        <p:spPr>
          <a:xfrm>
            <a:off x="8394606" y="3965961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BC548A7-DBF1-2845-A1A1-B92052A6F9E7}"/>
              </a:ext>
            </a:extLst>
          </p:cNvPr>
          <p:cNvCxnSpPr>
            <a:cxnSpLocks/>
          </p:cNvCxnSpPr>
          <p:nvPr/>
        </p:nvCxnSpPr>
        <p:spPr>
          <a:xfrm>
            <a:off x="9996658" y="3953862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0842DA3-97BC-574D-87C5-60111F49C4CE}"/>
              </a:ext>
            </a:extLst>
          </p:cNvPr>
          <p:cNvCxnSpPr>
            <a:cxnSpLocks/>
          </p:cNvCxnSpPr>
          <p:nvPr/>
        </p:nvCxnSpPr>
        <p:spPr>
          <a:xfrm flipV="1">
            <a:off x="8377651" y="3920738"/>
            <a:ext cx="1627632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D41707C-177D-9E44-9BFC-2260A565DDF8}"/>
              </a:ext>
            </a:extLst>
          </p:cNvPr>
          <p:cNvCxnSpPr>
            <a:cxnSpLocks/>
          </p:cNvCxnSpPr>
          <p:nvPr/>
        </p:nvCxnSpPr>
        <p:spPr>
          <a:xfrm>
            <a:off x="8394584" y="5478776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96A0D8-1653-FB4F-AD7E-706A3B90FF6B}"/>
              </a:ext>
            </a:extLst>
          </p:cNvPr>
          <p:cNvCxnSpPr>
            <a:cxnSpLocks/>
          </p:cNvCxnSpPr>
          <p:nvPr/>
        </p:nvCxnSpPr>
        <p:spPr>
          <a:xfrm>
            <a:off x="9624126" y="5478776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31B2337-83F3-BA4E-8F9E-71A61598A500}"/>
              </a:ext>
            </a:extLst>
          </p:cNvPr>
          <p:cNvCxnSpPr>
            <a:cxnSpLocks/>
          </p:cNvCxnSpPr>
          <p:nvPr/>
        </p:nvCxnSpPr>
        <p:spPr>
          <a:xfrm>
            <a:off x="8394584" y="5478776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E7FC94-0748-E44D-A889-4781E7BDDC29}"/>
              </a:ext>
            </a:extLst>
          </p:cNvPr>
          <p:cNvCxnSpPr>
            <a:cxnSpLocks/>
          </p:cNvCxnSpPr>
          <p:nvPr/>
        </p:nvCxnSpPr>
        <p:spPr>
          <a:xfrm>
            <a:off x="8394606" y="6405278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8717B6B-DB2A-7440-B968-FAE6C6E57CDF}"/>
              </a:ext>
            </a:extLst>
          </p:cNvPr>
          <p:cNvCxnSpPr>
            <a:cxnSpLocks/>
          </p:cNvCxnSpPr>
          <p:nvPr/>
        </p:nvCxnSpPr>
        <p:spPr>
          <a:xfrm>
            <a:off x="9624126" y="6393179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5CA2837-7FA9-CC45-88DC-D7D130C797F2}"/>
              </a:ext>
            </a:extLst>
          </p:cNvPr>
          <p:cNvCxnSpPr>
            <a:cxnSpLocks/>
          </p:cNvCxnSpPr>
          <p:nvPr/>
        </p:nvCxnSpPr>
        <p:spPr>
          <a:xfrm flipV="1">
            <a:off x="8411517" y="6393923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995A772-3535-014D-9FCD-CC52213A89C8}"/>
              </a:ext>
            </a:extLst>
          </p:cNvPr>
          <p:cNvCxnSpPr>
            <a:cxnSpLocks/>
          </p:cNvCxnSpPr>
          <p:nvPr/>
        </p:nvCxnSpPr>
        <p:spPr>
          <a:xfrm>
            <a:off x="10504514" y="2244609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184C32D-88F8-C24B-9BF1-C80A7A2D128C}"/>
              </a:ext>
            </a:extLst>
          </p:cNvPr>
          <p:cNvCxnSpPr>
            <a:cxnSpLocks/>
          </p:cNvCxnSpPr>
          <p:nvPr/>
        </p:nvCxnSpPr>
        <p:spPr>
          <a:xfrm>
            <a:off x="11734056" y="2244609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37447A5-5E00-7444-8694-677F1A1531C0}"/>
              </a:ext>
            </a:extLst>
          </p:cNvPr>
          <p:cNvCxnSpPr>
            <a:cxnSpLocks/>
          </p:cNvCxnSpPr>
          <p:nvPr/>
        </p:nvCxnSpPr>
        <p:spPr>
          <a:xfrm>
            <a:off x="10504514" y="2244609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5406344-9A63-4045-8F7A-D13AF2435B38}"/>
              </a:ext>
            </a:extLst>
          </p:cNvPr>
          <p:cNvCxnSpPr>
            <a:cxnSpLocks/>
          </p:cNvCxnSpPr>
          <p:nvPr/>
        </p:nvCxnSpPr>
        <p:spPr>
          <a:xfrm>
            <a:off x="10504536" y="3171111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5A9AF98-8B40-8940-A808-A1B1EDA7FC82}"/>
              </a:ext>
            </a:extLst>
          </p:cNvPr>
          <p:cNvCxnSpPr>
            <a:cxnSpLocks/>
          </p:cNvCxnSpPr>
          <p:nvPr/>
        </p:nvCxnSpPr>
        <p:spPr>
          <a:xfrm>
            <a:off x="11734056" y="3159012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26F9908-F99A-3D44-ACBE-065F778E932C}"/>
              </a:ext>
            </a:extLst>
          </p:cNvPr>
          <p:cNvCxnSpPr>
            <a:cxnSpLocks/>
          </p:cNvCxnSpPr>
          <p:nvPr/>
        </p:nvCxnSpPr>
        <p:spPr>
          <a:xfrm flipV="1">
            <a:off x="10521447" y="3159756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AB7FE39-AEB6-CD47-ACBD-E7876610B2FE}"/>
              </a:ext>
            </a:extLst>
          </p:cNvPr>
          <p:cNvCxnSpPr>
            <a:cxnSpLocks/>
          </p:cNvCxnSpPr>
          <p:nvPr/>
        </p:nvCxnSpPr>
        <p:spPr>
          <a:xfrm>
            <a:off x="10528403" y="4867784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8E06607-C16D-D84B-84B3-FECE9DC20206}"/>
              </a:ext>
            </a:extLst>
          </p:cNvPr>
          <p:cNvCxnSpPr>
            <a:cxnSpLocks/>
          </p:cNvCxnSpPr>
          <p:nvPr/>
        </p:nvCxnSpPr>
        <p:spPr>
          <a:xfrm>
            <a:off x="11757945" y="4867784"/>
            <a:ext cx="0" cy="91440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4819BBC-7B57-E244-8B81-C5ECBF528272}"/>
              </a:ext>
            </a:extLst>
          </p:cNvPr>
          <p:cNvCxnSpPr>
            <a:cxnSpLocks/>
          </p:cNvCxnSpPr>
          <p:nvPr/>
        </p:nvCxnSpPr>
        <p:spPr>
          <a:xfrm>
            <a:off x="10528403" y="4867784"/>
            <a:ext cx="1188720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B19442-E565-C04D-B1EB-C2DF312D4CD0}"/>
              </a:ext>
            </a:extLst>
          </p:cNvPr>
          <p:cNvCxnSpPr>
            <a:cxnSpLocks/>
          </p:cNvCxnSpPr>
          <p:nvPr/>
        </p:nvCxnSpPr>
        <p:spPr>
          <a:xfrm>
            <a:off x="10528425" y="5794286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AB3B4FB-02C3-3342-B8A8-D12D05F62650}"/>
              </a:ext>
            </a:extLst>
          </p:cNvPr>
          <p:cNvCxnSpPr>
            <a:cxnSpLocks/>
          </p:cNvCxnSpPr>
          <p:nvPr/>
        </p:nvCxnSpPr>
        <p:spPr>
          <a:xfrm>
            <a:off x="11757945" y="5782187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DAF89E9-3CDC-AF40-819D-8B1FCB78685F}"/>
              </a:ext>
            </a:extLst>
          </p:cNvPr>
          <p:cNvCxnSpPr>
            <a:cxnSpLocks/>
          </p:cNvCxnSpPr>
          <p:nvPr/>
        </p:nvCxnSpPr>
        <p:spPr>
          <a:xfrm flipV="1">
            <a:off x="10545336" y="5782931"/>
            <a:ext cx="1188720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648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00052 0.0430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00052 0.0430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00052 0.0430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00052 0.0430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4" grpId="1" animBg="1"/>
      <p:bldP spid="251" grpId="0" animBg="1"/>
      <p:bldP spid="251" grpId="1" animBg="1"/>
      <p:bldP spid="252" grpId="0" animBg="1"/>
      <p:bldP spid="252" grpId="1" animBg="1"/>
      <p:bldP spid="248" grpId="0" animBg="1"/>
      <p:bldP spid="248" grpId="1" animBg="1"/>
      <p:bldP spid="249" grpId="0" animBg="1"/>
      <p:bldP spid="249" grpId="1" animBg="1"/>
      <p:bldP spid="245" grpId="0" animBg="1"/>
      <p:bldP spid="244" grpId="0" animBg="1"/>
      <p:bldP spid="243" grpId="0" animBg="1"/>
      <p:bldP spid="207" grpId="0"/>
      <p:bldP spid="208" grpId="0"/>
      <p:bldP spid="144" grpId="0" animBg="1"/>
      <p:bldP spid="145" grpId="0" animBg="1"/>
      <p:bldP spid="147" grpId="0" animBg="1"/>
      <p:bldP spid="149" grpId="0" animBg="1"/>
      <p:bldP spid="155" grpId="0" animBg="1"/>
      <p:bldP spid="157" grpId="0" animBg="1"/>
      <p:bldP spid="167" grpId="0" animBg="1"/>
      <p:bldP spid="211" grpId="0" animBg="1"/>
      <p:bldP spid="213" grpId="0" animBg="1"/>
      <p:bldP spid="232" grpId="0"/>
      <p:bldP spid="233" grpId="0" animBg="1"/>
      <p:bldP spid="235" grpId="0" animBg="1"/>
      <p:bldP spid="238" grpId="0" animBg="1"/>
      <p:bldP spid="238" grpId="1" animBg="1"/>
      <p:bldP spid="239" grpId="0" animBg="1"/>
      <p:bldP spid="239" grpId="1" animBg="1"/>
      <p:bldP spid="240" grpId="0" animBg="1"/>
      <p:bldP spid="241" grpId="0" animBg="1"/>
      <p:bldP spid="241" grpId="1" animBg="1"/>
      <p:bldP spid="242" grpId="0" animBg="1"/>
      <p:bldP spid="242" grpId="1" animBg="1"/>
      <p:bldP spid="246" grpId="0" animBg="1"/>
      <p:bldP spid="250" grpId="0" animBg="1"/>
      <p:bldP spid="250" grpId="1" animBg="1"/>
      <p:bldP spid="253" grpId="0" animBg="1"/>
      <p:bldP spid="253" grpId="1" animBg="1"/>
      <p:bldP spid="275" grpId="0"/>
      <p:bldP spid="2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776C34C-DF55-764A-BBB1-30542737F9BC}"/>
              </a:ext>
            </a:extLst>
          </p:cNvPr>
          <p:cNvSpPr/>
          <p:nvPr/>
        </p:nvSpPr>
        <p:spPr>
          <a:xfrm>
            <a:off x="6507540" y="42541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ED0A6F7-2C35-7D45-887F-C90D1CAE4A82}"/>
              </a:ext>
            </a:extLst>
          </p:cNvPr>
          <p:cNvSpPr/>
          <p:nvPr/>
        </p:nvSpPr>
        <p:spPr>
          <a:xfrm>
            <a:off x="6500665" y="3613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3C0FF3-5191-7849-9F63-FAB75808BEA0}"/>
              </a:ext>
            </a:extLst>
          </p:cNvPr>
          <p:cNvCxnSpPr/>
          <p:nvPr/>
        </p:nvCxnSpPr>
        <p:spPr>
          <a:xfrm>
            <a:off x="7190767" y="3869082"/>
            <a:ext cx="0" cy="54151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F012E8-741D-DA4A-A89C-3AA9F01E03A1}"/>
              </a:ext>
            </a:extLst>
          </p:cNvPr>
          <p:cNvCxnSpPr>
            <a:cxnSpLocks/>
          </p:cNvCxnSpPr>
          <p:nvPr/>
        </p:nvCxnSpPr>
        <p:spPr>
          <a:xfrm>
            <a:off x="6424206" y="3840506"/>
            <a:ext cx="0" cy="541519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64CB63-66CB-E147-A90D-111DBD3B2768}"/>
              </a:ext>
            </a:extLst>
          </p:cNvPr>
          <p:cNvCxnSpPr/>
          <p:nvPr/>
        </p:nvCxnSpPr>
        <p:spPr>
          <a:xfrm>
            <a:off x="8378684" y="4480306"/>
            <a:ext cx="0" cy="541519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7453B1-9BEC-5D41-BEB6-4912D8F2474E}"/>
              </a:ext>
            </a:extLst>
          </p:cNvPr>
          <p:cNvCxnSpPr/>
          <p:nvPr/>
        </p:nvCxnSpPr>
        <p:spPr>
          <a:xfrm>
            <a:off x="9150521" y="4519185"/>
            <a:ext cx="0" cy="54151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9A69087-B84F-C045-86A5-D6627FD33EDB}"/>
              </a:ext>
            </a:extLst>
          </p:cNvPr>
          <p:cNvSpPr/>
          <p:nvPr/>
        </p:nvSpPr>
        <p:spPr>
          <a:xfrm>
            <a:off x="8473412" y="33877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9A6AF22-2581-3040-AF9D-660A40A7796D}"/>
              </a:ext>
            </a:extLst>
          </p:cNvPr>
          <p:cNvSpPr/>
          <p:nvPr/>
        </p:nvSpPr>
        <p:spPr>
          <a:xfrm>
            <a:off x="8759914" y="36917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F110AB0-B789-6249-8CC2-9CCF91C5D3AF}"/>
              </a:ext>
            </a:extLst>
          </p:cNvPr>
          <p:cNvSpPr/>
          <p:nvPr/>
        </p:nvSpPr>
        <p:spPr>
          <a:xfrm>
            <a:off x="9174501" y="385049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9C58FCF-1F98-2B40-BFEE-147CBAC4D686}"/>
              </a:ext>
            </a:extLst>
          </p:cNvPr>
          <p:cNvSpPr/>
          <p:nvPr/>
        </p:nvSpPr>
        <p:spPr>
          <a:xfrm>
            <a:off x="8457820" y="430143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Gears with solid fill">
            <a:extLst>
              <a:ext uri="{FF2B5EF4-FFF2-40B4-BE49-F238E27FC236}">
                <a16:creationId xmlns:a16="http://schemas.microsoft.com/office/drawing/2014/main" id="{13AC5454-D0D0-984A-AFDD-9F88BD6B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4268" y="4405943"/>
            <a:ext cx="431065" cy="431065"/>
          </a:xfrm>
          <a:prstGeom prst="rect">
            <a:avLst/>
          </a:prstGeom>
        </p:spPr>
      </p:pic>
      <p:pic>
        <p:nvPicPr>
          <p:cNvPr id="59" name="Graphic 58" descr="Morse Code with solid fill">
            <a:extLst>
              <a:ext uri="{FF2B5EF4-FFF2-40B4-BE49-F238E27FC236}">
                <a16:creationId xmlns:a16="http://schemas.microsoft.com/office/drawing/2014/main" id="{EBD4CA0D-BA2F-BC47-87B6-5B45C2B55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277" y="3718394"/>
            <a:ext cx="457200" cy="457200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81F99EA-467E-7649-82A3-9C48815E29C6}"/>
              </a:ext>
            </a:extLst>
          </p:cNvPr>
          <p:cNvSpPr/>
          <p:nvPr/>
        </p:nvSpPr>
        <p:spPr>
          <a:xfrm>
            <a:off x="8458945" y="27488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 descr="Database with solid fill">
            <a:extLst>
              <a:ext uri="{FF2B5EF4-FFF2-40B4-BE49-F238E27FC236}">
                <a16:creationId xmlns:a16="http://schemas.microsoft.com/office/drawing/2014/main" id="{932B6F0A-78B1-3543-AC30-360D25ED3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8133" y="2853392"/>
            <a:ext cx="457200" cy="457200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6C07B8-C28F-E644-B8F0-81FBA0F0341C}"/>
              </a:ext>
            </a:extLst>
          </p:cNvPr>
          <p:cNvSpPr/>
          <p:nvPr/>
        </p:nvSpPr>
        <p:spPr>
          <a:xfrm>
            <a:off x="8766480" y="304410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 descr="Database with solid fill">
            <a:extLst>
              <a:ext uri="{FF2B5EF4-FFF2-40B4-BE49-F238E27FC236}">
                <a16:creationId xmlns:a16="http://schemas.microsoft.com/office/drawing/2014/main" id="{7707570A-48C5-0841-B4B4-9682A0DC63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5668" y="3148614"/>
            <a:ext cx="457200" cy="457200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35A4A5A-069B-854C-BE73-A697421BEA7B}"/>
              </a:ext>
            </a:extLst>
          </p:cNvPr>
          <p:cNvSpPr/>
          <p:nvPr/>
        </p:nvSpPr>
        <p:spPr>
          <a:xfrm>
            <a:off x="9166494" y="3225434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phic 64" descr="Database with solid fill">
            <a:extLst>
              <a:ext uri="{FF2B5EF4-FFF2-40B4-BE49-F238E27FC236}">
                <a16:creationId xmlns:a16="http://schemas.microsoft.com/office/drawing/2014/main" id="{23040481-4877-1445-B504-AFB9FC5E3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7933" y="3317080"/>
            <a:ext cx="457200" cy="457200"/>
          </a:xfrm>
          <a:prstGeom prst="rect">
            <a:avLst/>
          </a:prstGeom>
        </p:spPr>
      </p:pic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D81E6728-B4A9-874B-A174-0251599BDE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0764" y="4425321"/>
            <a:ext cx="1266776" cy="6726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5AD999DD-9905-DD46-BE91-1EF0A9C413ED}"/>
              </a:ext>
            </a:extLst>
          </p:cNvPr>
          <p:cNvCxnSpPr>
            <a:cxnSpLocks/>
          </p:cNvCxnSpPr>
          <p:nvPr/>
        </p:nvCxnSpPr>
        <p:spPr>
          <a:xfrm rot="10800000">
            <a:off x="9143590" y="5195666"/>
            <a:ext cx="1459786" cy="48303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C8B1651-8D9E-ED45-9686-44650355014F}"/>
              </a:ext>
            </a:extLst>
          </p:cNvPr>
          <p:cNvSpPr/>
          <p:nvPr/>
        </p:nvSpPr>
        <p:spPr>
          <a:xfrm>
            <a:off x="8449626" y="493495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6FA8937-8F00-0C4B-B280-A199964323A7}"/>
              </a:ext>
            </a:extLst>
          </p:cNvPr>
          <p:cNvCxnSpPr>
            <a:cxnSpLocks/>
          </p:cNvCxnSpPr>
          <p:nvPr/>
        </p:nvCxnSpPr>
        <p:spPr>
          <a:xfrm>
            <a:off x="9996658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214350-1ABF-3B42-AC00-2A566C7D46E8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1602074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5734670-688E-1D47-B643-44DEB9DB5FA5}"/>
              </a:ext>
            </a:extLst>
          </p:cNvPr>
          <p:cNvCxnSpPr>
            <a:cxnSpLocks/>
          </p:cNvCxnSpPr>
          <p:nvPr/>
        </p:nvCxnSpPr>
        <p:spPr>
          <a:xfrm>
            <a:off x="8394606" y="3965961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8AE62EF-60F8-C348-8A73-EC1006EAD5B9}"/>
              </a:ext>
            </a:extLst>
          </p:cNvPr>
          <p:cNvCxnSpPr>
            <a:cxnSpLocks/>
          </p:cNvCxnSpPr>
          <p:nvPr/>
        </p:nvCxnSpPr>
        <p:spPr>
          <a:xfrm>
            <a:off x="9996658" y="3953862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614844D-9218-2E4F-A040-8A6D8596237C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383003C1-CB9F-6544-8E17-450683702D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46952" y="3539401"/>
            <a:ext cx="1264989" cy="86763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C9D7CAD-F341-C84C-BE03-AB7BA20D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7597" cy="480002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latin typeface="Ubuntu Light" panose="020B0304030602030204" pitchFamily="34" charset="0"/>
              </a:rPr>
              <a:t>Takes over communication between services at the granularity of an application-level request (e.g., HTTP)</a:t>
            </a:r>
          </a:p>
          <a:p>
            <a:pPr>
              <a:lnSpc>
                <a:spcPct val="70000"/>
              </a:lnSpc>
            </a:pPr>
            <a:endParaRPr lang="en-US" sz="2200" dirty="0">
              <a:latin typeface="Ubuntu Light" panose="020B0304030602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latin typeface="Ubuntu Light" panose="020B0304030602030204" pitchFamily="34" charset="0"/>
              </a:rPr>
              <a:t>End to end path involves three transport connections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Ubuntu Light" panose="020B0304030602030204" pitchFamily="34" charset="0"/>
              </a:rPr>
              <a:t>Microservice A </a:t>
            </a:r>
            <a:r>
              <a:rPr lang="en-US" sz="2000" dirty="0">
                <a:latin typeface="Ubuntu Light" panose="020B0304030602030204" pitchFamily="34" charset="0"/>
                <a:sym typeface="Wingdings" pitchFamily="2" charset="2"/>
              </a:rPr>
              <a:t> S</a:t>
            </a:r>
            <a:r>
              <a:rPr lang="en-US" sz="2000" dirty="0">
                <a:latin typeface="Ubuntu Light" panose="020B0304030602030204" pitchFamily="34" charset="0"/>
              </a:rPr>
              <a:t>idecar A (source)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Ubuntu Light" panose="020B0304030602030204" pitchFamily="34" charset="0"/>
              </a:rPr>
              <a:t>Sidecar A </a:t>
            </a:r>
            <a:r>
              <a:rPr lang="en-US" sz="2000" dirty="0">
                <a:latin typeface="Ubuntu Light" panose="020B0304030602030204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Ubuntu Light" panose="020B0304030602030204" pitchFamily="34" charset="0"/>
              </a:rPr>
              <a:t> Sidecar B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Ubuntu Light" panose="020B0304030602030204" pitchFamily="34" charset="0"/>
              </a:rPr>
              <a:t>Sidecar B </a:t>
            </a:r>
            <a:r>
              <a:rPr lang="en-US" sz="2000" dirty="0">
                <a:latin typeface="Ubuntu Light" panose="020B0304030602030204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Ubuntu Light" panose="020B0304030602030204" pitchFamily="34" charset="0"/>
              </a:rPr>
              <a:t> Microservice B (destination)</a:t>
            </a:r>
          </a:p>
          <a:p>
            <a:endParaRPr lang="en-US" dirty="0">
              <a:latin typeface="Ubuntu Light" panose="020B030403060203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A12DE3F-2F97-7446-9F1F-358D4FFD7D79}"/>
              </a:ext>
            </a:extLst>
          </p:cNvPr>
          <p:cNvSpPr/>
          <p:nvPr/>
        </p:nvSpPr>
        <p:spPr>
          <a:xfrm>
            <a:off x="4997771" y="4952106"/>
            <a:ext cx="274320" cy="2743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8E200-D655-6E4A-A926-7A3039D45DB1}"/>
              </a:ext>
            </a:extLst>
          </p:cNvPr>
          <p:cNvSpPr txBox="1"/>
          <p:nvPr/>
        </p:nvSpPr>
        <p:spPr>
          <a:xfrm>
            <a:off x="4078133" y="4352992"/>
            <a:ext cx="20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External HTTP request </a:t>
            </a:r>
            <a:b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reaches sidecar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E9D9C7-B817-C540-AB38-C48D4ABAD827}"/>
              </a:ext>
            </a:extLst>
          </p:cNvPr>
          <p:cNvSpPr txBox="1"/>
          <p:nvPr/>
        </p:nvSpPr>
        <p:spPr>
          <a:xfrm>
            <a:off x="4390634" y="3768365"/>
            <a:ext cx="2063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Sidecar passes </a:t>
            </a:r>
            <a:b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request to microservice</a:t>
            </a:r>
          </a:p>
          <a:p>
            <a:pPr algn="ctr"/>
            <a:endParaRPr lang="en-US" sz="1400" b="1" dirty="0">
              <a:solidFill>
                <a:srgbClr val="C00000"/>
              </a:solidFill>
              <a:latin typeface="Ubuntu Light" panose="020B03040306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E33A9-A01D-C648-AAFF-1DE0F4B4B76D}"/>
              </a:ext>
            </a:extLst>
          </p:cNvPr>
          <p:cNvSpPr txBox="1"/>
          <p:nvPr/>
        </p:nvSpPr>
        <p:spPr>
          <a:xfrm>
            <a:off x="6247730" y="3072699"/>
            <a:ext cx="126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microservice</a:t>
            </a:r>
          </a:p>
          <a:p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 processes 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FFE5E0-4C89-9E49-806A-7B9CF6AD0F8C}"/>
              </a:ext>
            </a:extLst>
          </p:cNvPr>
          <p:cNvSpPr txBox="1"/>
          <p:nvPr/>
        </p:nvSpPr>
        <p:spPr>
          <a:xfrm>
            <a:off x="6247730" y="4592705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Multiple internal </a:t>
            </a:r>
            <a:b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requests spawned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F746A3-E046-1E44-875E-DBD1D9ACF24C}"/>
              </a:ext>
            </a:extLst>
          </p:cNvPr>
          <p:cNvSpPr txBox="1"/>
          <p:nvPr/>
        </p:nvSpPr>
        <p:spPr>
          <a:xfrm>
            <a:off x="7781748" y="5324805"/>
            <a:ext cx="2383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Internal request is </a:t>
            </a:r>
            <a:b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</a:br>
            <a:r>
              <a:rPr lang="en-US" sz="1400" b="1" dirty="0">
                <a:solidFill>
                  <a:srgbClr val="C00000"/>
                </a:solidFill>
                <a:latin typeface="Ubuntu Light" panose="020B0304030602030204" pitchFamily="34" charset="0"/>
              </a:rPr>
              <a:t>received and sent to microservice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D54BB07-63A1-1349-A1D5-4A408F04F4AB}"/>
              </a:ext>
            </a:extLst>
          </p:cNvPr>
          <p:cNvSpPr/>
          <p:nvPr/>
        </p:nvSpPr>
        <p:spPr>
          <a:xfrm>
            <a:off x="6903720" y="3758184"/>
            <a:ext cx="274320" cy="274320"/>
          </a:xfrm>
          <a:prstGeom prst="roundRect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017C76B-C03F-944E-900C-362C321CC089}"/>
              </a:ext>
            </a:extLst>
          </p:cNvPr>
          <p:cNvSpPr/>
          <p:nvPr/>
        </p:nvSpPr>
        <p:spPr>
          <a:xfrm>
            <a:off x="6905839" y="3761526"/>
            <a:ext cx="274320" cy="274320"/>
          </a:xfrm>
          <a:prstGeom prst="roundRect">
            <a:avLst/>
          </a:prstGeom>
          <a:solidFill>
            <a:srgbClr val="00FDFF"/>
          </a:solidFill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3A8C44C-60F3-8C49-945F-2DAB84219DA4}"/>
              </a:ext>
            </a:extLst>
          </p:cNvPr>
          <p:cNvSpPr txBox="1">
            <a:spLocks/>
          </p:cNvSpPr>
          <p:nvPr/>
        </p:nvSpPr>
        <p:spPr>
          <a:xfrm>
            <a:off x="838200" y="263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have emerged to </a:t>
            </a:r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“factor out communication” in microservices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buntu Light" panose="020B0304030602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617447F-82B5-F540-9571-BBB51AD00129}"/>
              </a:ext>
            </a:extLst>
          </p:cNvPr>
          <p:cNvCxnSpPr>
            <a:cxnSpLocks/>
          </p:cNvCxnSpPr>
          <p:nvPr/>
        </p:nvCxnSpPr>
        <p:spPr>
          <a:xfrm flipV="1">
            <a:off x="8385048" y="4215384"/>
            <a:ext cx="1627632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68CAD9A-B1A3-EE47-961B-FFE64D9A4C0B}"/>
              </a:ext>
            </a:extLst>
          </p:cNvPr>
          <p:cNvSpPr/>
          <p:nvPr/>
        </p:nvSpPr>
        <p:spPr>
          <a:xfrm>
            <a:off x="7268742" y="3895344"/>
            <a:ext cx="274320" cy="2743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744CAE-79B0-7F40-A5B1-B432C08F7D23}"/>
              </a:ext>
            </a:extLst>
          </p:cNvPr>
          <p:cNvSpPr/>
          <p:nvPr/>
        </p:nvSpPr>
        <p:spPr>
          <a:xfrm>
            <a:off x="7670170" y="5087860"/>
            <a:ext cx="274320" cy="2743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05D87F-950B-0741-9EEF-C90FD615625C}"/>
              </a:ext>
            </a:extLst>
          </p:cNvPr>
          <p:cNvSpPr/>
          <p:nvPr/>
        </p:nvSpPr>
        <p:spPr>
          <a:xfrm>
            <a:off x="7972801" y="4326792"/>
            <a:ext cx="274320" cy="2743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3B411566-9FD8-474A-8518-8E93A1AE49C8}"/>
              </a:ext>
            </a:extLst>
          </p:cNvPr>
          <p:cNvCxnSpPr>
            <a:cxnSpLocks/>
          </p:cNvCxnSpPr>
          <p:nvPr/>
        </p:nvCxnSpPr>
        <p:spPr>
          <a:xfrm rot="10800000">
            <a:off x="7175528" y="4449897"/>
            <a:ext cx="1302675" cy="680828"/>
          </a:xfrm>
          <a:prstGeom prst="curvedConnector3">
            <a:avLst>
              <a:gd name="adj1" fmla="val 48815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185 C 0.02723 -0.00232 0.04194 -0.00625 0.05119 -0.01898 C 0.0603 -0.03195 0.056 -0.06296 0.06759 -0.07546 C 0.07905 -0.08796 0.11147 -0.07685 0.12033 -0.09398 C 0.12905 -0.11134 0.12462 -0.14537 0.12033 -0.1794 " pathEditMode="fixed" rAng="0" ptsTypes="AAA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9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C -0.00391 0.03981 -0.00768 0.07986 0.00117 0.0875 C 0.00989 0.09514 0.0431 0.05995 0.05273 0.04583 C 0.06224 0.03148 0.0513 0.01689 0.05859 0.00208 C 0.06575 -0.01297 0.08489 -0.03588 0.09609 -0.04375 C 0.10716 -0.05186 0.12083 -0.03056 0.12539 -0.04584 C 0.12982 -0.06111 0.12305 -0.13542 0.12305 -0.13542 " pathEditMode="relative" ptsTypes="AAAAA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95833E-6 -4.07407E-6 C -0.00104 0.03473 -0.00195 0.06968 0.00235 0.08519 C 0.00664 0.10093 0.01615 0.08843 0.02579 0.09352 C 0.03529 0.09885 0.05274 0.10718 0.05977 0.11644 C 0.0668 0.12593 0.06172 0.13866 0.06797 0.14977 C 0.07422 0.16088 0.0875 0.17686 0.09727 0.18311 C 0.10704 0.18936 0.12162 0.20116 0.12657 0.18727 C 0.13138 0.17338 0.12904 0.13658 0.12657 0.09977 " pathEditMode="relative" rAng="0" ptsTypes="AAAAAA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967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5" grpId="0" build="allAtOnce"/>
      <p:bldP spid="5" grpId="1" build="allAtOnce"/>
      <p:bldP spid="33" grpId="0" build="allAtOnce"/>
      <p:bldP spid="33" grpId="1" build="allAtOnce"/>
      <p:bldP spid="34" grpId="0" build="allAtOnce"/>
      <p:bldP spid="34" grpId="1" build="allAtOnce"/>
      <p:bldP spid="35" grpId="0" build="allAtOnce"/>
      <p:bldP spid="35" grpId="1" build="allAtOnce"/>
      <p:bldP spid="36" grpId="0" build="allAtOnce"/>
      <p:bldP spid="45" grpId="0" animBg="1"/>
      <p:bldP spid="45" grpId="1" animBg="1"/>
      <p:bldP spid="45" grpId="2" animBg="1"/>
      <p:bldP spid="40" grpId="0" animBg="1"/>
      <p:bldP spid="40" grpId="1" animBg="1"/>
      <p:bldP spid="40" grpId="2" animBg="1"/>
      <p:bldP spid="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C9D7CAD-F341-C84C-BE03-AB7BA20D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7597" cy="48000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Ubuntu Light" panose="020B0304030602030204" pitchFamily="34" charset="0"/>
              </a:rPr>
              <a:t>Takes over communication between services at the granularity of an application-level request (e.g., HTTP)</a:t>
            </a:r>
            <a:endParaRPr lang="en-US" dirty="0">
              <a:latin typeface="Ubuntu Light" panose="020B0304030602030204" pitchFamily="34" charset="0"/>
            </a:endParaRPr>
          </a:p>
          <a:p>
            <a:endParaRPr lang="en-US" sz="2400" dirty="0">
              <a:latin typeface="Ubuntu Light" panose="020B0304030602030204" pitchFamily="34" charset="0"/>
            </a:endParaRPr>
          </a:p>
          <a:p>
            <a:r>
              <a:rPr lang="en-US" sz="2400" dirty="0">
                <a:latin typeface="Ubuntu Light" panose="020B0304030602030204" pitchFamily="34" charset="0"/>
              </a:rPr>
              <a:t>End to end path involves three transport connections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Microservice A </a:t>
            </a:r>
            <a:r>
              <a:rPr lang="en-US" sz="2200" dirty="0">
                <a:latin typeface="Ubuntu Light" panose="020B0304030602030204" pitchFamily="34" charset="0"/>
                <a:sym typeface="Wingdings" pitchFamily="2" charset="2"/>
              </a:rPr>
              <a:t> S</a:t>
            </a:r>
            <a:r>
              <a:rPr lang="en-US" sz="2200" dirty="0">
                <a:latin typeface="Ubuntu Light" panose="020B0304030602030204" pitchFamily="34" charset="0"/>
              </a:rPr>
              <a:t>idecar A (source)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Sidecar A </a:t>
            </a:r>
            <a:r>
              <a:rPr lang="en-US" sz="2200" dirty="0">
                <a:latin typeface="Ubuntu Light" panose="020B0304030602030204" pitchFamily="34" charset="0"/>
                <a:sym typeface="Wingdings" pitchFamily="2" charset="2"/>
              </a:rPr>
              <a:t> </a:t>
            </a:r>
            <a:r>
              <a:rPr lang="en-US" sz="2200" dirty="0">
                <a:latin typeface="Ubuntu Light" panose="020B0304030602030204" pitchFamily="34" charset="0"/>
              </a:rPr>
              <a:t> Sidecar B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Sidecar B </a:t>
            </a:r>
            <a:r>
              <a:rPr lang="en-US" sz="2200" dirty="0">
                <a:latin typeface="Ubuntu Light" panose="020B0304030602030204" pitchFamily="34" charset="0"/>
                <a:sym typeface="Wingdings" pitchFamily="2" charset="2"/>
              </a:rPr>
              <a:t> </a:t>
            </a:r>
            <a:r>
              <a:rPr lang="en-US" sz="2200" dirty="0">
                <a:latin typeface="Ubuntu Light" panose="020B0304030602030204" pitchFamily="34" charset="0"/>
              </a:rPr>
              <a:t> Microservice B (destination)</a:t>
            </a:r>
          </a:p>
          <a:p>
            <a:endParaRPr lang="en-US" sz="2400" dirty="0">
              <a:latin typeface="Ubuntu Light" panose="020B0304030602030204" pitchFamily="34" charset="0"/>
            </a:endParaRPr>
          </a:p>
          <a:p>
            <a:r>
              <a:rPr lang="en-US" sz="2400" dirty="0">
                <a:latin typeface="Ubuntu Light" panose="020B0304030602030204" pitchFamily="34" charset="0"/>
              </a:rPr>
              <a:t>Data plane (i.e., sidecar) offers: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Load balancing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Name resolution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Encryption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Tracing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Authorization</a:t>
            </a:r>
          </a:p>
          <a:p>
            <a:pPr lvl="1"/>
            <a:r>
              <a:rPr lang="en-US" sz="2200" dirty="0">
                <a:latin typeface="Ubuntu Light" panose="020B0304030602030204" pitchFamily="34" charset="0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3A30F-EA67-8A4B-BDEB-C9D546FCB5FD}"/>
              </a:ext>
            </a:extLst>
          </p:cNvPr>
          <p:cNvSpPr txBox="1"/>
          <p:nvPr/>
        </p:nvSpPr>
        <p:spPr>
          <a:xfrm>
            <a:off x="9423137" y="4945400"/>
            <a:ext cx="256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Ubuntu" panose="020B0504030602030204" pitchFamily="34" charset="0"/>
              </a:rPr>
              <a:t>to: 240.2.3.4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B710F4-98D2-364B-BE7F-D99EF8C949F0}"/>
              </a:ext>
            </a:extLst>
          </p:cNvPr>
          <p:cNvSpPr txBox="1"/>
          <p:nvPr/>
        </p:nvSpPr>
        <p:spPr>
          <a:xfrm>
            <a:off x="9441327" y="4496475"/>
            <a:ext cx="267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Ubuntu" panose="020B0504030602030204" pitchFamily="34" charset="0"/>
              </a:rPr>
              <a:t>to: </a:t>
            </a:r>
            <a:r>
              <a:rPr lang="en-US" b="1" dirty="0" err="1">
                <a:solidFill>
                  <a:srgbClr val="C00000"/>
                </a:solidFill>
                <a:latin typeface="Ubuntu" panose="020B0504030602030204" pitchFamily="34" charset="0"/>
              </a:rPr>
              <a:t>ad.services.prod</a:t>
            </a:r>
            <a:endParaRPr lang="en-US" b="1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88693F-E316-6940-9861-3E8952B87B18}"/>
              </a:ext>
            </a:extLst>
          </p:cNvPr>
          <p:cNvCxnSpPr>
            <a:cxnSpLocks/>
          </p:cNvCxnSpPr>
          <p:nvPr/>
        </p:nvCxnSpPr>
        <p:spPr>
          <a:xfrm flipH="1">
            <a:off x="9423137" y="4609701"/>
            <a:ext cx="0" cy="563229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B605AAFD-1B8D-1345-BBE1-C4E6BC7648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72643" y="3849072"/>
            <a:ext cx="1582593" cy="58070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4512FAC6-8799-D940-91B8-53F78D64E8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70286" y="4092744"/>
            <a:ext cx="1928952" cy="335101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26C3E5B7-B7B3-A246-80FC-737E2B1A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have emerged to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“factor out communication” in microservices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72E4E43-83BB-2646-9996-D7FB300ADE71}"/>
              </a:ext>
            </a:extLst>
          </p:cNvPr>
          <p:cNvSpPr/>
          <p:nvPr/>
        </p:nvSpPr>
        <p:spPr>
          <a:xfrm>
            <a:off x="8473412" y="33877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C953DD3-8088-6C46-AD88-DD11C6A7CB4C}"/>
              </a:ext>
            </a:extLst>
          </p:cNvPr>
          <p:cNvSpPr/>
          <p:nvPr/>
        </p:nvSpPr>
        <p:spPr>
          <a:xfrm>
            <a:off x="8759914" y="36917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7F0C33D-0FE8-8E46-ADFA-AB6B7E3ABD36}"/>
              </a:ext>
            </a:extLst>
          </p:cNvPr>
          <p:cNvSpPr/>
          <p:nvPr/>
        </p:nvSpPr>
        <p:spPr>
          <a:xfrm>
            <a:off x="9174501" y="385049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FBB0C97-726E-6744-BE6E-F2A3F86C817E}"/>
              </a:ext>
            </a:extLst>
          </p:cNvPr>
          <p:cNvSpPr/>
          <p:nvPr/>
        </p:nvSpPr>
        <p:spPr>
          <a:xfrm>
            <a:off x="6500665" y="3613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0C981B7-F0C9-B844-BF0A-641BED431C87}"/>
              </a:ext>
            </a:extLst>
          </p:cNvPr>
          <p:cNvSpPr/>
          <p:nvPr/>
        </p:nvSpPr>
        <p:spPr>
          <a:xfrm>
            <a:off x="8457820" y="430143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Gears with solid fill">
            <a:extLst>
              <a:ext uri="{FF2B5EF4-FFF2-40B4-BE49-F238E27FC236}">
                <a16:creationId xmlns:a16="http://schemas.microsoft.com/office/drawing/2014/main" id="{A95D6574-C81E-074E-ACFA-12210A5F7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4268" y="4405943"/>
            <a:ext cx="431065" cy="431065"/>
          </a:xfrm>
          <a:prstGeom prst="rect">
            <a:avLst/>
          </a:prstGeom>
        </p:spPr>
      </p:pic>
      <p:pic>
        <p:nvPicPr>
          <p:cNvPr id="52" name="Graphic 51" descr="Morse Code with solid fill">
            <a:extLst>
              <a:ext uri="{FF2B5EF4-FFF2-40B4-BE49-F238E27FC236}">
                <a16:creationId xmlns:a16="http://schemas.microsoft.com/office/drawing/2014/main" id="{70619FFA-6137-6E41-96A9-CB5B50903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277" y="3718394"/>
            <a:ext cx="457200" cy="457200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ACCF82-F5C1-A44C-B998-4190BBE49B56}"/>
              </a:ext>
            </a:extLst>
          </p:cNvPr>
          <p:cNvSpPr/>
          <p:nvPr/>
        </p:nvSpPr>
        <p:spPr>
          <a:xfrm>
            <a:off x="8458945" y="27488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 descr="Database with solid fill">
            <a:extLst>
              <a:ext uri="{FF2B5EF4-FFF2-40B4-BE49-F238E27FC236}">
                <a16:creationId xmlns:a16="http://schemas.microsoft.com/office/drawing/2014/main" id="{C2CD4BBF-6C66-A94D-B03A-845B51EFC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8133" y="2853392"/>
            <a:ext cx="457200" cy="457200"/>
          </a:xfrm>
          <a:prstGeom prst="rect">
            <a:avLst/>
          </a:prstGeom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068EE07-B3A8-4A48-B647-9C3CE41DDBC8}"/>
              </a:ext>
            </a:extLst>
          </p:cNvPr>
          <p:cNvSpPr/>
          <p:nvPr/>
        </p:nvSpPr>
        <p:spPr>
          <a:xfrm>
            <a:off x="8766480" y="304410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Graphic 55" descr="Database with solid fill">
            <a:extLst>
              <a:ext uri="{FF2B5EF4-FFF2-40B4-BE49-F238E27FC236}">
                <a16:creationId xmlns:a16="http://schemas.microsoft.com/office/drawing/2014/main" id="{5F31002A-E1C5-1144-93A9-0E45C3D04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5668" y="3148614"/>
            <a:ext cx="457200" cy="457200"/>
          </a:xfrm>
          <a:prstGeom prst="rect">
            <a:avLst/>
          </a:prstGeom>
        </p:spPr>
      </p:pic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E9E5B2C-C2DD-5A41-B37E-8154CAE16813}"/>
              </a:ext>
            </a:extLst>
          </p:cNvPr>
          <p:cNvSpPr/>
          <p:nvPr/>
        </p:nvSpPr>
        <p:spPr>
          <a:xfrm>
            <a:off x="9166494" y="3225434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 descr="Database with solid fill">
            <a:extLst>
              <a:ext uri="{FF2B5EF4-FFF2-40B4-BE49-F238E27FC236}">
                <a16:creationId xmlns:a16="http://schemas.microsoft.com/office/drawing/2014/main" id="{0D253889-1EB5-784F-B6A8-2DBEE9A95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7933" y="3317080"/>
            <a:ext cx="457200" cy="457200"/>
          </a:xfrm>
          <a:prstGeom prst="rect">
            <a:avLst/>
          </a:prstGeom>
        </p:spPr>
      </p:pic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49E3E4C5-491F-CB4B-BDB6-3BC764E46E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0764" y="4425321"/>
            <a:ext cx="1266776" cy="6726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D4C77A2F-599F-8C4B-A14A-399D75310B1A}"/>
              </a:ext>
            </a:extLst>
          </p:cNvPr>
          <p:cNvCxnSpPr>
            <a:cxnSpLocks/>
          </p:cNvCxnSpPr>
          <p:nvPr/>
        </p:nvCxnSpPr>
        <p:spPr>
          <a:xfrm rot="10800000">
            <a:off x="7175528" y="4449897"/>
            <a:ext cx="1302675" cy="680828"/>
          </a:xfrm>
          <a:prstGeom prst="curvedConnector3">
            <a:avLst>
              <a:gd name="adj1" fmla="val 48815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69841FC6-71E5-AE46-8046-F741571CA481}"/>
              </a:ext>
            </a:extLst>
          </p:cNvPr>
          <p:cNvCxnSpPr>
            <a:cxnSpLocks/>
          </p:cNvCxnSpPr>
          <p:nvPr/>
        </p:nvCxnSpPr>
        <p:spPr>
          <a:xfrm rot="10800000">
            <a:off x="9143590" y="5195666"/>
            <a:ext cx="1459786" cy="48303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30A2114-3B03-6344-B2E7-06AC9D1985C8}"/>
              </a:ext>
            </a:extLst>
          </p:cNvPr>
          <p:cNvSpPr/>
          <p:nvPr/>
        </p:nvSpPr>
        <p:spPr>
          <a:xfrm>
            <a:off x="6507540" y="42541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2330D24-041B-5E46-8F50-0AC1F1683753}"/>
              </a:ext>
            </a:extLst>
          </p:cNvPr>
          <p:cNvSpPr/>
          <p:nvPr/>
        </p:nvSpPr>
        <p:spPr>
          <a:xfrm>
            <a:off x="8449626" y="493495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A03306-FD6E-C34F-9F6E-30E950398880}"/>
              </a:ext>
            </a:extLst>
          </p:cNvPr>
          <p:cNvCxnSpPr>
            <a:cxnSpLocks/>
          </p:cNvCxnSpPr>
          <p:nvPr/>
        </p:nvCxnSpPr>
        <p:spPr>
          <a:xfrm>
            <a:off x="9996658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75A6945-9C7E-C44A-B491-9555E4968FE3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1602074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03CE86-8AD5-E543-B00C-FDD33042C11C}"/>
              </a:ext>
            </a:extLst>
          </p:cNvPr>
          <p:cNvCxnSpPr>
            <a:cxnSpLocks/>
          </p:cNvCxnSpPr>
          <p:nvPr/>
        </p:nvCxnSpPr>
        <p:spPr>
          <a:xfrm>
            <a:off x="8394606" y="3965961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8EA480-8235-CE4F-9282-3F7D6C795875}"/>
              </a:ext>
            </a:extLst>
          </p:cNvPr>
          <p:cNvCxnSpPr>
            <a:cxnSpLocks/>
          </p:cNvCxnSpPr>
          <p:nvPr/>
        </p:nvCxnSpPr>
        <p:spPr>
          <a:xfrm>
            <a:off x="9996658" y="3953862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867846D-5CB2-4241-B0C1-0BFDB871407B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2D80350-3341-B048-BF5E-D220C3B69DA4}"/>
              </a:ext>
            </a:extLst>
          </p:cNvPr>
          <p:cNvCxnSpPr>
            <a:cxnSpLocks/>
          </p:cNvCxnSpPr>
          <p:nvPr/>
        </p:nvCxnSpPr>
        <p:spPr>
          <a:xfrm flipV="1">
            <a:off x="8385048" y="4215384"/>
            <a:ext cx="1627632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7E0476-9E8C-3141-915E-F579B53085EE}"/>
              </a:ext>
            </a:extLst>
          </p:cNvPr>
          <p:cNvCxnSpPr>
            <a:cxnSpLocks/>
          </p:cNvCxnSpPr>
          <p:nvPr/>
        </p:nvCxnSpPr>
        <p:spPr>
          <a:xfrm>
            <a:off x="8473412" y="4941517"/>
            <a:ext cx="351602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3E3AF8F-281D-1F4C-8D77-3DEFC5FD988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46952" y="3539401"/>
            <a:ext cx="1264989" cy="86763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61E883F-5BA2-1241-9FE0-D9F8FBA2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32" y="1042987"/>
            <a:ext cx="10436289" cy="577900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7F90A6-E77C-C24F-88DC-E18FE325A9D8}"/>
              </a:ext>
            </a:extLst>
          </p:cNvPr>
          <p:cNvSpPr/>
          <p:nvPr/>
        </p:nvSpPr>
        <p:spPr>
          <a:xfrm>
            <a:off x="4346489" y="6014914"/>
            <a:ext cx="7342038" cy="81002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 Light" panose="020B03040306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5CB768-0CBE-7F4B-9C2B-7AB6D20DDAEB}"/>
              </a:ext>
            </a:extLst>
          </p:cNvPr>
          <p:cNvSpPr txBox="1"/>
          <p:nvPr/>
        </p:nvSpPr>
        <p:spPr>
          <a:xfrm>
            <a:off x="4606479" y="6122158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buntu Light" panose="020B0304030602030204" pitchFamily="34" charset="0"/>
              </a:rPr>
              <a:t>Control Plane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AB2681-6CD2-2B4C-ABA7-F39CD65FA3D6}"/>
              </a:ext>
            </a:extLst>
          </p:cNvPr>
          <p:cNvSpPr txBox="1"/>
          <p:nvPr/>
        </p:nvSpPr>
        <p:spPr>
          <a:xfrm>
            <a:off x="7277403" y="6060346"/>
            <a:ext cx="3944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Service Discovery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Certificate Management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Ubuntu Light" panose="020B0304030602030204" pitchFamily="34" charset="0"/>
              </a:rPr>
              <a:t>Configuration Management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10A24A0-945F-6540-945F-3B6C1B40E16E}"/>
              </a:ext>
            </a:extLst>
          </p:cNvPr>
          <p:cNvCxnSpPr>
            <a:cxnSpLocks/>
          </p:cNvCxnSpPr>
          <p:nvPr/>
        </p:nvCxnSpPr>
        <p:spPr>
          <a:xfrm>
            <a:off x="5637143" y="5561063"/>
            <a:ext cx="4830050" cy="0"/>
          </a:xfrm>
          <a:prstGeom prst="line">
            <a:avLst/>
          </a:prstGeom>
          <a:ln w="57150">
            <a:solidFill>
              <a:srgbClr val="00B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C072EEE-5AA8-F54F-98A3-879A371CDC94}"/>
              </a:ext>
            </a:extLst>
          </p:cNvPr>
          <p:cNvCxnSpPr/>
          <p:nvPr/>
        </p:nvCxnSpPr>
        <p:spPr>
          <a:xfrm>
            <a:off x="8400290" y="5545470"/>
            <a:ext cx="0" cy="425286"/>
          </a:xfrm>
          <a:prstGeom prst="straightConnector1">
            <a:avLst/>
          </a:prstGeom>
          <a:ln w="57150">
            <a:solidFill>
              <a:srgbClr val="00B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86DC4D0-89EE-FD4E-8EDD-D96FFE434DB6}"/>
              </a:ext>
            </a:extLst>
          </p:cNvPr>
          <p:cNvCxnSpPr>
            <a:cxnSpLocks/>
          </p:cNvCxnSpPr>
          <p:nvPr/>
        </p:nvCxnSpPr>
        <p:spPr>
          <a:xfrm flipH="1" flipV="1">
            <a:off x="5637143" y="4282075"/>
            <a:ext cx="5699" cy="1306334"/>
          </a:xfrm>
          <a:prstGeom prst="straightConnector1">
            <a:avLst/>
          </a:prstGeom>
          <a:ln w="57150">
            <a:solidFill>
              <a:srgbClr val="00B3A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9C8381D-46AE-D04D-B80D-BDC4E7DE00A1}"/>
              </a:ext>
            </a:extLst>
          </p:cNvPr>
          <p:cNvCxnSpPr>
            <a:cxnSpLocks/>
          </p:cNvCxnSpPr>
          <p:nvPr/>
        </p:nvCxnSpPr>
        <p:spPr>
          <a:xfrm flipV="1">
            <a:off x="7462317" y="2886616"/>
            <a:ext cx="0" cy="2697480"/>
          </a:xfrm>
          <a:prstGeom prst="straightConnector1">
            <a:avLst/>
          </a:prstGeom>
          <a:ln w="57150">
            <a:solidFill>
              <a:srgbClr val="00B3A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70891198-768E-EC4D-B08B-5632F0CC6287}"/>
              </a:ext>
            </a:extLst>
          </p:cNvPr>
          <p:cNvCxnSpPr>
            <a:cxnSpLocks/>
          </p:cNvCxnSpPr>
          <p:nvPr/>
        </p:nvCxnSpPr>
        <p:spPr>
          <a:xfrm flipV="1">
            <a:off x="8909976" y="2196501"/>
            <a:ext cx="0" cy="3383280"/>
          </a:xfrm>
          <a:prstGeom prst="straightConnector1">
            <a:avLst/>
          </a:prstGeom>
          <a:ln w="57150">
            <a:solidFill>
              <a:srgbClr val="00B3A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72B9FB6-1664-174A-A9F6-43F7E4F3249D}"/>
              </a:ext>
            </a:extLst>
          </p:cNvPr>
          <p:cNvCxnSpPr>
            <a:cxnSpLocks/>
          </p:cNvCxnSpPr>
          <p:nvPr/>
        </p:nvCxnSpPr>
        <p:spPr>
          <a:xfrm flipV="1">
            <a:off x="10437842" y="2748596"/>
            <a:ext cx="0" cy="2834640"/>
          </a:xfrm>
          <a:prstGeom prst="straightConnector1">
            <a:avLst/>
          </a:prstGeom>
          <a:ln w="57150">
            <a:solidFill>
              <a:srgbClr val="00B3A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26D5AEF-0437-7849-8CD5-1A8F8C8DC79D}"/>
              </a:ext>
            </a:extLst>
          </p:cNvPr>
          <p:cNvCxnSpPr>
            <a:cxnSpLocks/>
          </p:cNvCxnSpPr>
          <p:nvPr/>
        </p:nvCxnSpPr>
        <p:spPr>
          <a:xfrm flipV="1">
            <a:off x="7445064" y="2903869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29A1919-47EE-8942-88F8-13A9A877AE8D}"/>
              </a:ext>
            </a:extLst>
          </p:cNvPr>
          <p:cNvCxnSpPr>
            <a:cxnSpLocks/>
          </p:cNvCxnSpPr>
          <p:nvPr/>
        </p:nvCxnSpPr>
        <p:spPr>
          <a:xfrm flipV="1">
            <a:off x="7462317" y="3819129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DA4A565-79C9-B14D-8B52-762850116E64}"/>
              </a:ext>
            </a:extLst>
          </p:cNvPr>
          <p:cNvCxnSpPr>
            <a:cxnSpLocks/>
          </p:cNvCxnSpPr>
          <p:nvPr/>
        </p:nvCxnSpPr>
        <p:spPr>
          <a:xfrm flipV="1">
            <a:off x="7479570" y="4713400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4C7DE37-59B4-8F4A-8E0C-17CCE9F0E066}"/>
              </a:ext>
            </a:extLst>
          </p:cNvPr>
          <p:cNvCxnSpPr>
            <a:cxnSpLocks/>
          </p:cNvCxnSpPr>
          <p:nvPr/>
        </p:nvCxnSpPr>
        <p:spPr>
          <a:xfrm flipV="1">
            <a:off x="8894256" y="2213754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FBB52E4-6B6D-FE43-B2AD-128798909EF4}"/>
              </a:ext>
            </a:extLst>
          </p:cNvPr>
          <p:cNvCxnSpPr>
            <a:cxnSpLocks/>
          </p:cNvCxnSpPr>
          <p:nvPr/>
        </p:nvCxnSpPr>
        <p:spPr>
          <a:xfrm flipV="1">
            <a:off x="8912544" y="3175600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7E87053-D05F-1C48-83F5-04DC68D84E87}"/>
              </a:ext>
            </a:extLst>
          </p:cNvPr>
          <p:cNvCxnSpPr>
            <a:cxnSpLocks/>
          </p:cNvCxnSpPr>
          <p:nvPr/>
        </p:nvCxnSpPr>
        <p:spPr>
          <a:xfrm flipV="1">
            <a:off x="8888142" y="4282075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FD2776D-2BF2-3941-BA02-7D188CD5D789}"/>
              </a:ext>
            </a:extLst>
          </p:cNvPr>
          <p:cNvCxnSpPr>
            <a:cxnSpLocks/>
          </p:cNvCxnSpPr>
          <p:nvPr/>
        </p:nvCxnSpPr>
        <p:spPr>
          <a:xfrm>
            <a:off x="8912544" y="3380618"/>
            <a:ext cx="45720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3782AC1-3555-D749-B7BE-848943DD9521}"/>
              </a:ext>
            </a:extLst>
          </p:cNvPr>
          <p:cNvCxnSpPr>
            <a:cxnSpLocks/>
          </p:cNvCxnSpPr>
          <p:nvPr/>
        </p:nvCxnSpPr>
        <p:spPr>
          <a:xfrm>
            <a:off x="8909976" y="3588959"/>
            <a:ext cx="7315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65070C4-F9A4-6C43-9C11-7613085CE64F}"/>
              </a:ext>
            </a:extLst>
          </p:cNvPr>
          <p:cNvCxnSpPr>
            <a:cxnSpLocks/>
          </p:cNvCxnSpPr>
          <p:nvPr/>
        </p:nvCxnSpPr>
        <p:spPr>
          <a:xfrm flipV="1">
            <a:off x="8915707" y="5210630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96C071E-CD63-364F-BB4D-16560F6F77EE}"/>
              </a:ext>
            </a:extLst>
          </p:cNvPr>
          <p:cNvCxnSpPr>
            <a:cxnSpLocks/>
          </p:cNvCxnSpPr>
          <p:nvPr/>
        </p:nvCxnSpPr>
        <p:spPr>
          <a:xfrm>
            <a:off x="8915707" y="5415648"/>
            <a:ext cx="45720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D00C433-E376-5A45-A126-194B780F40B3}"/>
              </a:ext>
            </a:extLst>
          </p:cNvPr>
          <p:cNvCxnSpPr>
            <a:cxnSpLocks/>
          </p:cNvCxnSpPr>
          <p:nvPr/>
        </p:nvCxnSpPr>
        <p:spPr>
          <a:xfrm flipV="1">
            <a:off x="10449940" y="2774246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627A987-AA20-C346-8BAD-6DCACCB49539}"/>
              </a:ext>
            </a:extLst>
          </p:cNvPr>
          <p:cNvCxnSpPr>
            <a:cxnSpLocks/>
          </p:cNvCxnSpPr>
          <p:nvPr/>
        </p:nvCxnSpPr>
        <p:spPr>
          <a:xfrm>
            <a:off x="10449940" y="2995306"/>
            <a:ext cx="45720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977C499-0A61-914C-9E18-304BC4BD88B9}"/>
              </a:ext>
            </a:extLst>
          </p:cNvPr>
          <p:cNvCxnSpPr>
            <a:cxnSpLocks/>
          </p:cNvCxnSpPr>
          <p:nvPr/>
        </p:nvCxnSpPr>
        <p:spPr>
          <a:xfrm flipV="1">
            <a:off x="10467193" y="4710525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A7C566F-F0E4-D145-84DC-9573121BCC42}"/>
              </a:ext>
            </a:extLst>
          </p:cNvPr>
          <p:cNvCxnSpPr>
            <a:cxnSpLocks/>
          </p:cNvCxnSpPr>
          <p:nvPr/>
        </p:nvCxnSpPr>
        <p:spPr>
          <a:xfrm>
            <a:off x="10467193" y="4915543"/>
            <a:ext cx="45720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9B42D48-53F0-1442-B23B-772DA055DADD}"/>
              </a:ext>
            </a:extLst>
          </p:cNvPr>
          <p:cNvCxnSpPr>
            <a:cxnSpLocks/>
          </p:cNvCxnSpPr>
          <p:nvPr/>
        </p:nvCxnSpPr>
        <p:spPr>
          <a:xfrm flipV="1">
            <a:off x="10467075" y="3882258"/>
            <a:ext cx="27432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60F0028-1FF9-9346-872A-6A505CC73746}"/>
              </a:ext>
            </a:extLst>
          </p:cNvPr>
          <p:cNvCxnSpPr>
            <a:cxnSpLocks/>
          </p:cNvCxnSpPr>
          <p:nvPr/>
        </p:nvCxnSpPr>
        <p:spPr>
          <a:xfrm flipV="1">
            <a:off x="5660095" y="4313707"/>
            <a:ext cx="548640" cy="0"/>
          </a:xfrm>
          <a:prstGeom prst="line">
            <a:avLst/>
          </a:prstGeom>
          <a:ln w="57150">
            <a:solidFill>
              <a:srgbClr val="00B3A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5441716-BA19-9340-A05B-A229D3DD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4" y="2630890"/>
            <a:ext cx="4631811" cy="778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B3A1"/>
                </a:solidFill>
                <a:latin typeface="Ubuntu Light" panose="020B0304030602030204" pitchFamily="34" charset="0"/>
              </a:rPr>
              <a:t>Control plane offers global view and policy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3A1"/>
                </a:solidFill>
                <a:latin typeface="Ubuntu Light" panose="020B0304030602030204" pitchFamily="34" charset="0"/>
              </a:rPr>
              <a:t>Data plane executes local functions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B64EC-4B79-214D-822E-EB1DF8CA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have emerged to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“factor out communication” in microservices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089AC37-216A-2D4E-88A1-5085988D0DB7}"/>
              </a:ext>
            </a:extLst>
          </p:cNvPr>
          <p:cNvSpPr/>
          <p:nvPr/>
        </p:nvSpPr>
        <p:spPr>
          <a:xfrm>
            <a:off x="8473412" y="33877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DEE121D-3CB0-6444-B732-0A8580D79A8D}"/>
              </a:ext>
            </a:extLst>
          </p:cNvPr>
          <p:cNvSpPr/>
          <p:nvPr/>
        </p:nvSpPr>
        <p:spPr>
          <a:xfrm>
            <a:off x="8759914" y="3691702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F973844-1428-1F45-A0BC-F34B916A0C9C}"/>
              </a:ext>
            </a:extLst>
          </p:cNvPr>
          <p:cNvSpPr/>
          <p:nvPr/>
        </p:nvSpPr>
        <p:spPr>
          <a:xfrm>
            <a:off x="9174501" y="3850497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267F597-C5E0-0B45-8032-328CBA363D9A}"/>
              </a:ext>
            </a:extLst>
          </p:cNvPr>
          <p:cNvSpPr/>
          <p:nvPr/>
        </p:nvSpPr>
        <p:spPr>
          <a:xfrm>
            <a:off x="6500665" y="361388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9283598-DFEF-E14F-A8DC-AB724B04EC42}"/>
              </a:ext>
            </a:extLst>
          </p:cNvPr>
          <p:cNvSpPr/>
          <p:nvPr/>
        </p:nvSpPr>
        <p:spPr>
          <a:xfrm>
            <a:off x="8457820" y="4301437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Gears with solid fill">
            <a:extLst>
              <a:ext uri="{FF2B5EF4-FFF2-40B4-BE49-F238E27FC236}">
                <a16:creationId xmlns:a16="http://schemas.microsoft.com/office/drawing/2014/main" id="{BF968285-0AF9-F041-94EB-6D5D58D18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4268" y="4405943"/>
            <a:ext cx="431065" cy="431065"/>
          </a:xfrm>
          <a:prstGeom prst="rect">
            <a:avLst/>
          </a:prstGeom>
        </p:spPr>
      </p:pic>
      <p:pic>
        <p:nvPicPr>
          <p:cNvPr id="45" name="Graphic 44" descr="Morse Code with solid fill">
            <a:extLst>
              <a:ext uri="{FF2B5EF4-FFF2-40B4-BE49-F238E27FC236}">
                <a16:creationId xmlns:a16="http://schemas.microsoft.com/office/drawing/2014/main" id="{E59ED103-173E-7642-96B5-963E16BF6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2277" y="3718394"/>
            <a:ext cx="457200" cy="4572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572755C-7895-CA4B-8B49-BBC6AA742C3D}"/>
              </a:ext>
            </a:extLst>
          </p:cNvPr>
          <p:cNvSpPr/>
          <p:nvPr/>
        </p:nvSpPr>
        <p:spPr>
          <a:xfrm>
            <a:off x="8458945" y="2748886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phic 46" descr="Database with solid fill">
            <a:extLst>
              <a:ext uri="{FF2B5EF4-FFF2-40B4-BE49-F238E27FC236}">
                <a16:creationId xmlns:a16="http://schemas.microsoft.com/office/drawing/2014/main" id="{34A59F46-1845-4940-9C90-06272A818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8133" y="2853392"/>
            <a:ext cx="457200" cy="457200"/>
          </a:xfrm>
          <a:prstGeom prst="rect">
            <a:avLst/>
          </a:prstGeom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5570A42-68E7-754F-AFE0-1895246E5226}"/>
              </a:ext>
            </a:extLst>
          </p:cNvPr>
          <p:cNvSpPr/>
          <p:nvPr/>
        </p:nvSpPr>
        <p:spPr>
          <a:xfrm>
            <a:off x="8766480" y="3044108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 descr="Database with solid fill">
            <a:extLst>
              <a:ext uri="{FF2B5EF4-FFF2-40B4-BE49-F238E27FC236}">
                <a16:creationId xmlns:a16="http://schemas.microsoft.com/office/drawing/2014/main" id="{83F197D2-3B2C-BD46-A107-A647AC040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55668" y="3148614"/>
            <a:ext cx="457200" cy="45720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413237A-45E7-4F47-9A56-3067FA4E8F62}"/>
              </a:ext>
            </a:extLst>
          </p:cNvPr>
          <p:cNvSpPr/>
          <p:nvPr/>
        </p:nvSpPr>
        <p:spPr>
          <a:xfrm>
            <a:off x="9166494" y="3225434"/>
            <a:ext cx="640080" cy="64008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Database with solid fill">
            <a:extLst>
              <a:ext uri="{FF2B5EF4-FFF2-40B4-BE49-F238E27FC236}">
                <a16:creationId xmlns:a16="http://schemas.microsoft.com/office/drawing/2014/main" id="{00DE7C6F-8D1F-D74A-A009-BF49B75C9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57933" y="3317080"/>
            <a:ext cx="457200" cy="457200"/>
          </a:xfrm>
          <a:prstGeom prst="rect">
            <a:avLst/>
          </a:prstGeom>
        </p:spPr>
      </p:pic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FBF84E6C-83AA-9048-A579-581090202A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0764" y="4425321"/>
            <a:ext cx="1266776" cy="67263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5AE280D4-EF57-CD4D-B29C-32C8D87A04BD}"/>
              </a:ext>
            </a:extLst>
          </p:cNvPr>
          <p:cNvCxnSpPr>
            <a:cxnSpLocks/>
            <a:endCxn id="56" idx="3"/>
          </p:cNvCxnSpPr>
          <p:nvPr/>
        </p:nvCxnSpPr>
        <p:spPr>
          <a:xfrm rot="10800000" flipV="1">
            <a:off x="7146952" y="3539401"/>
            <a:ext cx="1264989" cy="86763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F842D22F-A6C3-324A-B7F0-3CDE936EBE97}"/>
              </a:ext>
            </a:extLst>
          </p:cNvPr>
          <p:cNvCxnSpPr>
            <a:cxnSpLocks/>
          </p:cNvCxnSpPr>
          <p:nvPr/>
        </p:nvCxnSpPr>
        <p:spPr>
          <a:xfrm rot="10800000">
            <a:off x="7175528" y="4449897"/>
            <a:ext cx="1302675" cy="680828"/>
          </a:xfrm>
          <a:prstGeom prst="curvedConnector3">
            <a:avLst>
              <a:gd name="adj1" fmla="val 48815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8DDFFBF8-EC33-2546-AE52-B173EA8BB4AA}"/>
              </a:ext>
            </a:extLst>
          </p:cNvPr>
          <p:cNvCxnSpPr>
            <a:cxnSpLocks/>
          </p:cNvCxnSpPr>
          <p:nvPr/>
        </p:nvCxnSpPr>
        <p:spPr>
          <a:xfrm rot="10800000">
            <a:off x="9143590" y="5195666"/>
            <a:ext cx="1459786" cy="483039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8CE3F54-B5E0-AB4F-B335-5FE573ED3E19}"/>
              </a:ext>
            </a:extLst>
          </p:cNvPr>
          <p:cNvSpPr/>
          <p:nvPr/>
        </p:nvSpPr>
        <p:spPr>
          <a:xfrm>
            <a:off x="6507540" y="4254123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3777497-66DA-F444-B797-0F1B34621C8F}"/>
              </a:ext>
            </a:extLst>
          </p:cNvPr>
          <p:cNvSpPr/>
          <p:nvPr/>
        </p:nvSpPr>
        <p:spPr>
          <a:xfrm>
            <a:off x="8449626" y="4934951"/>
            <a:ext cx="639411" cy="30581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EC1D37-FF98-D34D-B08B-5EA71E35BC53}"/>
              </a:ext>
            </a:extLst>
          </p:cNvPr>
          <p:cNvCxnSpPr>
            <a:cxnSpLocks/>
          </p:cNvCxnSpPr>
          <p:nvPr/>
        </p:nvCxnSpPr>
        <p:spPr>
          <a:xfrm>
            <a:off x="9996658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8D10A8-CDF0-F74D-95C4-7B44F578C569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1602074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01AA9A7-0945-B940-B1C0-03EB2893BA42}"/>
              </a:ext>
            </a:extLst>
          </p:cNvPr>
          <p:cNvCxnSpPr>
            <a:cxnSpLocks/>
          </p:cNvCxnSpPr>
          <p:nvPr/>
        </p:nvCxnSpPr>
        <p:spPr>
          <a:xfrm>
            <a:off x="8394606" y="3965961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2F50018-F7F7-E049-9FE5-B6B935FC5FAC}"/>
              </a:ext>
            </a:extLst>
          </p:cNvPr>
          <p:cNvCxnSpPr>
            <a:cxnSpLocks/>
          </p:cNvCxnSpPr>
          <p:nvPr/>
        </p:nvCxnSpPr>
        <p:spPr>
          <a:xfrm>
            <a:off x="9996658" y="3953862"/>
            <a:ext cx="0" cy="2743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2857BDC-C39F-EA4C-B0C0-A556A93C35F4}"/>
              </a:ext>
            </a:extLst>
          </p:cNvPr>
          <p:cNvCxnSpPr>
            <a:cxnSpLocks/>
          </p:cNvCxnSpPr>
          <p:nvPr/>
        </p:nvCxnSpPr>
        <p:spPr>
          <a:xfrm>
            <a:off x="8394584" y="2700793"/>
            <a:ext cx="0" cy="118872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82FBE6-4238-324B-AEF1-E1DB644424DB}"/>
              </a:ext>
            </a:extLst>
          </p:cNvPr>
          <p:cNvCxnSpPr>
            <a:cxnSpLocks/>
          </p:cNvCxnSpPr>
          <p:nvPr/>
        </p:nvCxnSpPr>
        <p:spPr>
          <a:xfrm flipV="1">
            <a:off x="8385048" y="4215384"/>
            <a:ext cx="1627632" cy="6772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157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1181 C 0.03737 -0.01644 0.0707 -0.04468 0.09336 -0.06111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5" grpId="0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8" grpId="0" animBg="1"/>
      <p:bldP spid="50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1D65-FA62-714B-B07D-6294F309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Light" panose="020B0304030602030204" pitchFamily="34" charset="0"/>
              </a:rPr>
              <a:t>Service Meshes as a New Network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72A39-1AAF-7046-9C06-8EAD4B0F9719}"/>
              </a:ext>
            </a:extLst>
          </p:cNvPr>
          <p:cNvSpPr/>
          <p:nvPr/>
        </p:nvSpPr>
        <p:spPr>
          <a:xfrm>
            <a:off x="614597" y="1808163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AC00E1-5AC5-1241-BAC4-C9480FA46C50}"/>
              </a:ext>
            </a:extLst>
          </p:cNvPr>
          <p:cNvSpPr/>
          <p:nvPr/>
        </p:nvSpPr>
        <p:spPr>
          <a:xfrm>
            <a:off x="614597" y="2523944"/>
            <a:ext cx="3087974" cy="614597"/>
          </a:xfrm>
          <a:prstGeom prst="rect">
            <a:avLst/>
          </a:prstGeom>
          <a:solidFill>
            <a:srgbClr val="9800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Service Mesh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8AE64-2C9F-4446-893B-2998F9529CE1}"/>
              </a:ext>
            </a:extLst>
          </p:cNvPr>
          <p:cNvSpPr/>
          <p:nvPr/>
        </p:nvSpPr>
        <p:spPr>
          <a:xfrm>
            <a:off x="614597" y="3235978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Transport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8DE846-31A7-2B47-A08D-3D83E04458C8}"/>
              </a:ext>
            </a:extLst>
          </p:cNvPr>
          <p:cNvSpPr/>
          <p:nvPr/>
        </p:nvSpPr>
        <p:spPr>
          <a:xfrm>
            <a:off x="614597" y="3951759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Virtualization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6CA94-C50E-9949-844A-042A877C9F5C}"/>
              </a:ext>
            </a:extLst>
          </p:cNvPr>
          <p:cNvSpPr/>
          <p:nvPr/>
        </p:nvSpPr>
        <p:spPr>
          <a:xfrm>
            <a:off x="614597" y="4667540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Network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93430-6AE8-CE46-9276-DAEFC4156268}"/>
              </a:ext>
            </a:extLst>
          </p:cNvPr>
          <p:cNvSpPr/>
          <p:nvPr/>
        </p:nvSpPr>
        <p:spPr>
          <a:xfrm>
            <a:off x="614597" y="5379574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Link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7C14B2-EFAE-714B-A218-E6EA0D077F30}"/>
              </a:ext>
            </a:extLst>
          </p:cNvPr>
          <p:cNvSpPr/>
          <p:nvPr/>
        </p:nvSpPr>
        <p:spPr>
          <a:xfrm>
            <a:off x="614597" y="6095355"/>
            <a:ext cx="3087974" cy="6145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 Light" panose="020B0304030602030204" pitchFamily="34" charset="0"/>
              </a:rPr>
              <a:t>Physical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9EF6F-5AE1-4B4F-8120-8D2733206BA3}"/>
              </a:ext>
            </a:extLst>
          </p:cNvPr>
          <p:cNvSpPr txBox="1"/>
          <p:nvPr/>
        </p:nvSpPr>
        <p:spPr>
          <a:xfrm>
            <a:off x="3946357" y="2930967"/>
            <a:ext cx="807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Service mesh abstracts lower layer functionality for 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E.g., app is unaware of which exact replica of a service it is talking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F7FC3-93A9-C44C-9A45-5725A4834BBF}"/>
              </a:ext>
            </a:extLst>
          </p:cNvPr>
          <p:cNvSpPr txBox="1"/>
          <p:nvPr/>
        </p:nvSpPr>
        <p:spPr>
          <a:xfrm>
            <a:off x="3946357" y="3599697"/>
            <a:ext cx="807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All inbound/outbound app traffic goes through service mesh via the sidecars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B9DA10-6564-A14E-BF03-A660BFCDF6DD}"/>
              </a:ext>
            </a:extLst>
          </p:cNvPr>
          <p:cNvSpPr txBox="1"/>
          <p:nvPr/>
        </p:nvSpPr>
        <p:spPr>
          <a:xfrm>
            <a:off x="3946357" y="4651672"/>
            <a:ext cx="807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Highlights service meshes as a convenient location to observe and enhance cross-layer communication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875DDA-82C3-AA4C-A541-195298E0A1BD}"/>
              </a:ext>
            </a:extLst>
          </p:cNvPr>
          <p:cNvSpPr txBox="1"/>
          <p:nvPr/>
        </p:nvSpPr>
        <p:spPr>
          <a:xfrm>
            <a:off x="3946357" y="5379574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Ubuntu Light" panose="020B0304030602030204" pitchFamily="34" charset="0"/>
              </a:rPr>
              <a:t>Service meshes can be application-agnostic and expose standard APIs which make any optimizations available to all apps running on top of it.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ED8CB0-FEB8-6346-8E3D-B36CD2A927AB}"/>
              </a:ext>
            </a:extLst>
          </p:cNvPr>
          <p:cNvSpPr txBox="1"/>
          <p:nvPr/>
        </p:nvSpPr>
        <p:spPr>
          <a:xfrm>
            <a:off x="6616800" y="237131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How is it a layer?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6D82BE-FA97-D548-8995-5428A26789CF}"/>
              </a:ext>
            </a:extLst>
          </p:cNvPr>
          <p:cNvSpPr txBox="1"/>
          <p:nvPr/>
        </p:nvSpPr>
        <p:spPr>
          <a:xfrm>
            <a:off x="5810489" y="4167789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Ubuntu Light" panose="020B0304030602030204" pitchFamily="34" charset="0"/>
              </a:rPr>
              <a:t>Why is that a useful abstraction?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8183A-6126-7E4F-9E49-D9929426D75C}"/>
              </a:ext>
            </a:extLst>
          </p:cNvPr>
          <p:cNvSpPr txBox="1"/>
          <p:nvPr/>
        </p:nvSpPr>
        <p:spPr>
          <a:xfrm rot="20441685">
            <a:off x="360238" y="699395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Ubuntu" panose="020B0504030602030204" pitchFamily="34" charset="0"/>
              </a:rPr>
              <a:t>OSI 7 layer</a:t>
            </a:r>
          </a:p>
        </p:txBody>
      </p:sp>
      <p:pic>
        <p:nvPicPr>
          <p:cNvPr id="19" name="Graphic 18" descr="No sign outline">
            <a:extLst>
              <a:ext uri="{FF2B5EF4-FFF2-40B4-BE49-F238E27FC236}">
                <a16:creationId xmlns:a16="http://schemas.microsoft.com/office/drawing/2014/main" id="{B13009BE-A149-754F-94F3-395C36A00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39" y="-116291"/>
            <a:ext cx="2000704" cy="2000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AC7C2-1E71-AA45-BF30-7DE9EDBED270}"/>
              </a:ext>
            </a:extLst>
          </p:cNvPr>
          <p:cNvSpPr txBox="1"/>
          <p:nvPr/>
        </p:nvSpPr>
        <p:spPr>
          <a:xfrm>
            <a:off x="5906714" y="6308209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Ubuntu" panose="020B0504030602030204" pitchFamily="34" charset="0"/>
              </a:rPr>
              <a:t>‘Cloud Native’ Network Stack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21F1564-2255-C841-8213-BCF461DC63CC}"/>
              </a:ext>
            </a:extLst>
          </p:cNvPr>
          <p:cNvCxnSpPr>
            <a:cxnSpLocks/>
          </p:cNvCxnSpPr>
          <p:nvPr/>
        </p:nvCxnSpPr>
        <p:spPr>
          <a:xfrm rot="10800000">
            <a:off x="3820677" y="6490338"/>
            <a:ext cx="2050773" cy="0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29350</TotalTime>
  <Words>1229</Words>
  <Application>Microsoft Macintosh PowerPoint</Application>
  <PresentationFormat>Widescreen</PresentationFormat>
  <Paragraphs>309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Ubuntu</vt:lpstr>
      <vt:lpstr>Ubuntu Light</vt:lpstr>
      <vt:lpstr>Office Theme</vt:lpstr>
      <vt:lpstr>Leveraging Service Meshes as a  New Network Layer</vt:lpstr>
      <vt:lpstr>PowerPoint Presentation</vt:lpstr>
      <vt:lpstr>Visualization of a large scale microservice</vt:lpstr>
      <vt:lpstr>PowerPoint Presentation</vt:lpstr>
      <vt:lpstr>Service Meshes have emerged to  “factor out communication” in microservices</vt:lpstr>
      <vt:lpstr>PowerPoint Presentation</vt:lpstr>
      <vt:lpstr>Service Meshes have emerged to  “factor out communication” in microservices</vt:lpstr>
      <vt:lpstr>Service Meshes have emerged to  “factor out communication” in microservices</vt:lpstr>
      <vt:lpstr>Service Meshes as a New Network Layer</vt:lpstr>
      <vt:lpstr>New opportunities enabled by Service Meshes</vt:lpstr>
      <vt:lpstr>Enhanced Visibility</vt:lpstr>
      <vt:lpstr>New opportunities enabled by Service Meshes</vt:lpstr>
      <vt:lpstr>Better knowledge of application needs</vt:lpstr>
      <vt:lpstr>New opportunities enabled by Service Meshes</vt:lpstr>
      <vt:lpstr>Easier evolvability</vt:lpstr>
      <vt:lpstr>New opportunities enabled by Service Meshes</vt:lpstr>
      <vt:lpstr>Coordination with lower layers</vt:lpstr>
      <vt:lpstr>Case study  (leveraging several opportunities mentioned before)</vt:lpstr>
      <vt:lpstr>Design components</vt:lpstr>
      <vt:lpstr>Design components</vt:lpstr>
      <vt:lpstr>Design components</vt:lpstr>
      <vt:lpstr>Evaluation Setup</vt:lpstr>
      <vt:lpstr>Preliminary Results</vt:lpstr>
      <vt:lpstr>Challenges and Future Directions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Service Meshes as a  New Network Layer</dc:title>
  <dc:creator>Ashok, Sachin</dc:creator>
  <cp:lastModifiedBy>Ashok, Sachin</cp:lastModifiedBy>
  <cp:revision>8</cp:revision>
  <dcterms:created xsi:type="dcterms:W3CDTF">2021-09-24T17:01:01Z</dcterms:created>
  <dcterms:modified xsi:type="dcterms:W3CDTF">2021-11-09T04:29:30Z</dcterms:modified>
</cp:coreProperties>
</file>